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0688638" cy="7562850"/>
  <p:notesSz cx="7562850" cy="106886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0" d="100"/>
          <a:sy n="100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968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8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e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5.jpe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stock_cover.jp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967728" y="0"/>
            <a:ext cx="3721608" cy="7562088"/>
          </a:xfrm>
          <a:prstGeom prst="rect">
            <a:avLst/>
          </a:prstGeom>
        </p:spPr>
      </p:pic>
      <p:pic>
        <p:nvPicPr>
          <p:cNvPr id="3" name="Image 1" descr="/home/claude/vt/assets/logo_chi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438912"/>
            <a:ext cx="2788920" cy="79369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6928" y="157276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2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30-DAY VERTICAL TRANSPORTATION TRAINING</a:t>
            </a:r>
            <a:endParaRPr lang="en-US" sz="1200" dirty="0"/>
          </a:p>
        </p:txBody>
      </p:sp>
      <p:sp>
        <p:nvSpPr>
          <p:cNvPr id="5" name="Text 1"/>
          <p:cNvSpPr/>
          <p:nvPr/>
        </p:nvSpPr>
        <p:spPr>
          <a:xfrm>
            <a:off x="566928" y="1901952"/>
            <a:ext cx="60350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r>
              <a:rPr lang="en-US" sz="5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JOB</a:t>
            </a:r>
            <a:endParaRPr lang="en-US" sz="7000" dirty="0"/>
          </a:p>
        </p:txBody>
      </p:sp>
      <p:sp>
        <p:nvSpPr>
          <p:cNvPr id="6" name="Text 2"/>
          <p:cNvSpPr/>
          <p:nvPr/>
        </p:nvSpPr>
        <p:spPr>
          <a:xfrm>
            <a:off x="566928" y="2779776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9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GUARANTEED TRAINING</a:t>
            </a:r>
            <a:endParaRPr lang="en-US" sz="3900" dirty="0"/>
          </a:p>
        </p:txBody>
      </p:sp>
      <p:sp>
        <p:nvSpPr>
          <p:cNvPr id="7" name="Text 3"/>
          <p:cNvSpPr/>
          <p:nvPr/>
        </p:nvSpPr>
        <p:spPr>
          <a:xfrm>
            <a:off x="566928" y="3529584"/>
            <a:ext cx="580644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000"/>
              </a:lnSpc>
              <a:buNone/>
            </a:pPr>
            <a:r>
              <a:rPr lang="en-US" sz="1300" dirty="0">
                <a:solidFill>
                  <a:srgbClr val="F0E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ITI, Diploma and Degree holders — Mechanical, Electrical, Electronics and allied trades. One month of training in Bengaluru, then deployment with a vertical transportation company.</a:t>
            </a:r>
            <a:endParaRPr lang="en-US" sz="1300" dirty="0"/>
          </a:p>
        </p:txBody>
      </p:sp>
      <p:sp>
        <p:nvSpPr>
          <p:cNvPr id="8" name="Shape 4"/>
          <p:cNvSpPr/>
          <p:nvPr/>
        </p:nvSpPr>
        <p:spPr>
          <a:xfrm>
            <a:off x="566928" y="4443984"/>
            <a:ext cx="1828800" cy="841248"/>
          </a:xfrm>
          <a:prstGeom prst="roundRect">
            <a:avLst>
              <a:gd name="adj" fmla="val 14130"/>
            </a:avLst>
          </a:prstGeom>
          <a:solidFill>
            <a:srgbClr val="FFFFFF">
              <a:alpha val="14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694944" y="4544568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94944" y="480974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EBD9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training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2542032" y="4443984"/>
            <a:ext cx="1828800" cy="841248"/>
          </a:xfrm>
          <a:prstGeom prst="roundRect">
            <a:avLst>
              <a:gd name="adj" fmla="val 14130"/>
            </a:avLst>
          </a:prstGeom>
          <a:solidFill>
            <a:srgbClr val="FFFFFF">
              <a:alpha val="14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2" name="Text 8"/>
          <p:cNvSpPr/>
          <p:nvPr/>
        </p:nvSpPr>
        <p:spPr>
          <a:xfrm>
            <a:off x="2670048" y="4544568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BENGALURU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2670048" y="480974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EBD9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location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517136" y="4443984"/>
            <a:ext cx="1828800" cy="841248"/>
          </a:xfrm>
          <a:prstGeom prst="roundRect">
            <a:avLst>
              <a:gd name="adj" fmla="val 14130"/>
            </a:avLst>
          </a:prstGeom>
          <a:solidFill>
            <a:srgbClr val="FFFFFF">
              <a:alpha val="14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4645152" y="4544568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INDIA</a:t>
            </a:r>
            <a:endParaRPr lang="en-US" sz="1450" dirty="0"/>
          </a:p>
        </p:txBody>
      </p:sp>
      <p:sp>
        <p:nvSpPr>
          <p:cNvPr id="16" name="Text 12"/>
          <p:cNvSpPr/>
          <p:nvPr/>
        </p:nvSpPr>
        <p:spPr>
          <a:xfrm>
            <a:off x="4645152" y="4809744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EBD9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Tier 1 &amp; Tier 2 placement</a:t>
            </a:r>
            <a:endParaRPr lang="en-US" sz="950" dirty="0"/>
          </a:p>
        </p:txBody>
      </p:sp>
      <p:sp>
        <p:nvSpPr>
          <p:cNvPr id="17" name="Shape 13"/>
          <p:cNvSpPr/>
          <p:nvPr/>
        </p:nvSpPr>
        <p:spPr>
          <a:xfrm>
            <a:off x="566928" y="5431536"/>
            <a:ext cx="5989320" cy="786384"/>
          </a:xfrm>
          <a:prstGeom prst="roundRect">
            <a:avLst>
              <a:gd name="adj" fmla="val 15116"/>
            </a:avLst>
          </a:prstGeom>
          <a:solidFill>
            <a:srgbClr val="FFFFFF">
              <a:alpha val="14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18" name="Image 2" descr="/home/claude/vt/assets/skillindia_pla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2" y="5513832"/>
            <a:ext cx="566928" cy="621792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408176" y="5550408"/>
            <a:ext cx="5001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India certified</a:t>
            </a:r>
            <a:endParaRPr lang="en-US" sz="1200" dirty="0"/>
          </a:p>
        </p:txBody>
      </p:sp>
      <p:sp>
        <p:nvSpPr>
          <p:cNvPr id="20" name="Text 15"/>
          <p:cNvSpPr/>
          <p:nvPr/>
        </p:nvSpPr>
        <p:spPr>
          <a:xfrm>
            <a:off x="1408176" y="5797296"/>
            <a:ext cx="500176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EFE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 recognised under the Government of India's Skill India initiative</a:t>
            </a:r>
            <a:endParaRPr lang="en-US" sz="900" dirty="0"/>
          </a:p>
        </p:txBody>
      </p:sp>
      <p:sp>
        <p:nvSpPr>
          <p:cNvPr id="21" name="Shape 16"/>
          <p:cNvSpPr/>
          <p:nvPr/>
        </p:nvSpPr>
        <p:spPr>
          <a:xfrm>
            <a:off x="566928" y="6382512"/>
            <a:ext cx="5989320" cy="548640"/>
          </a:xfrm>
          <a:prstGeom prst="roundRect">
            <a:avLst>
              <a:gd name="adj" fmla="val 50000"/>
            </a:avLst>
          </a:prstGeom>
          <a:solidFill>
            <a:srgbClr val="F58A4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566928" y="6382512"/>
            <a:ext cx="5989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seats  ·  Enrol now:  +91 99866 97969  |  +91 97395 85515</a:t>
            </a:r>
            <a:endParaRPr lang="en-US" sz="1350" dirty="0"/>
          </a:p>
        </p:txBody>
      </p:sp>
      <p:sp>
        <p:nvSpPr>
          <p:cNvPr id="23" name="Text 18"/>
          <p:cNvSpPr/>
          <p:nvPr/>
        </p:nvSpPr>
        <p:spPr>
          <a:xfrm>
            <a:off x="566928" y="6967728"/>
            <a:ext cx="59893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00"/>
              </a:lnSpc>
              <a:buNone/>
            </a:pPr>
            <a:r>
              <a:rPr lang="en-US" sz="950" dirty="0">
                <a:solidFill>
                  <a:srgbClr val="DCC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Floor, T-4/A, 2nd Cross Road, Peenya 1st Stage, Peenya II Phase, Peenya, Bengaluru, Karnataka 560058
</a:t>
            </a:r>
            <a:r>
              <a:rPr lang="en-US" sz="9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info@deepcognix.com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c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584" y="274320"/>
            <a:ext cx="2103120" cy="5989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CENTRE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you will train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66928" y="1700784"/>
            <a:ext cx="6309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00" dirty="0">
                <a:solidFill>
                  <a:srgbClr val="EFE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Bengaluru centre pairs classroom teaching with a working practical lab — machines, controllers, door assemblies and shaft mock-ups that mirror what you will find on a live site.</a:t>
            </a:r>
            <a:endParaRPr lang="en-US" sz="1300" dirty="0"/>
          </a:p>
        </p:txBody>
      </p:sp>
      <p:pic>
        <p:nvPicPr>
          <p:cNvPr id="6" name="Image 1" descr="/home/claude/vt/assets/photo7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6928" y="2615184"/>
            <a:ext cx="4663440" cy="2423160"/>
          </a:xfrm>
          <a:prstGeom prst="rect">
            <a:avLst/>
          </a:prstGeom>
        </p:spPr>
      </p:pic>
      <p:pic>
        <p:nvPicPr>
          <p:cNvPr id="7" name="Image 2" descr="/home/claude/vt/assets/photo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358384" y="2615184"/>
            <a:ext cx="2331720" cy="2423160"/>
          </a:xfrm>
          <a:prstGeom prst="rect">
            <a:avLst/>
          </a:prstGeom>
        </p:spPr>
      </p:pic>
      <p:pic>
        <p:nvPicPr>
          <p:cNvPr id="8" name="Image 3" descr="/home/claude/vt/assets/photo3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36408" y="2615184"/>
            <a:ext cx="2286000" cy="2423160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566928" y="5266944"/>
            <a:ext cx="2231136" cy="1298448"/>
          </a:xfrm>
          <a:prstGeom prst="roundRect">
            <a:avLst>
              <a:gd name="adj" fmla="val 9155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0" name="Text 4"/>
          <p:cNvSpPr/>
          <p:nvPr/>
        </p:nvSpPr>
        <p:spPr>
          <a:xfrm>
            <a:off x="749808" y="53949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lab</a:t>
            </a:r>
            <a:endParaRPr lang="en-US" sz="1250" dirty="0"/>
          </a:p>
        </p:txBody>
      </p:sp>
      <p:sp>
        <p:nvSpPr>
          <p:cNvPr id="11" name="Text 5"/>
          <p:cNvSpPr/>
          <p:nvPr/>
        </p:nvSpPr>
        <p:spPr>
          <a:xfrm>
            <a:off x="749808" y="5669280"/>
            <a:ext cx="18836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machines, controllers and door assemblies to work on.</a:t>
            </a:r>
            <a:endParaRPr lang="en-US" sz="1000" dirty="0"/>
          </a:p>
        </p:txBody>
      </p:sp>
      <p:sp>
        <p:nvSpPr>
          <p:cNvPr id="12" name="Shape 6"/>
          <p:cNvSpPr/>
          <p:nvPr/>
        </p:nvSpPr>
        <p:spPr>
          <a:xfrm>
            <a:off x="2999232" y="5266944"/>
            <a:ext cx="2231136" cy="1298448"/>
          </a:xfrm>
          <a:prstGeom prst="roundRect">
            <a:avLst>
              <a:gd name="adj" fmla="val 9155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3" name="Text 7"/>
          <p:cNvSpPr/>
          <p:nvPr/>
        </p:nvSpPr>
        <p:spPr>
          <a:xfrm>
            <a:off x="3182112" y="53949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classrooms</a:t>
            </a:r>
            <a:endParaRPr lang="en-US" sz="1250" dirty="0"/>
          </a:p>
        </p:txBody>
      </p:sp>
      <p:sp>
        <p:nvSpPr>
          <p:cNvPr id="14" name="Text 8"/>
          <p:cNvSpPr/>
          <p:nvPr/>
        </p:nvSpPr>
        <p:spPr>
          <a:xfrm>
            <a:off x="3182112" y="5669280"/>
            <a:ext cx="18836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Projector-led sessions with drawings, diagrams and worked examples.</a:t>
            </a:r>
            <a:endParaRPr lang="en-US" sz="1000" dirty="0"/>
          </a:p>
        </p:txBody>
      </p:sp>
      <p:sp>
        <p:nvSpPr>
          <p:cNvPr id="15" name="Shape 9"/>
          <p:cNvSpPr/>
          <p:nvPr/>
        </p:nvSpPr>
        <p:spPr>
          <a:xfrm>
            <a:off x="5431536" y="5266944"/>
            <a:ext cx="2231136" cy="1298448"/>
          </a:xfrm>
          <a:prstGeom prst="roundRect">
            <a:avLst>
              <a:gd name="adj" fmla="val 9155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6" name="Text 10"/>
          <p:cNvSpPr/>
          <p:nvPr/>
        </p:nvSpPr>
        <p:spPr>
          <a:xfrm>
            <a:off x="5614416" y="53949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batches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5614416" y="5669280"/>
            <a:ext cx="18836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Enough trainer attention for every candidate to get hands-on time.</a:t>
            </a:r>
            <a:endParaRPr lang="en-US" sz="1000" dirty="0"/>
          </a:p>
        </p:txBody>
      </p:sp>
      <p:sp>
        <p:nvSpPr>
          <p:cNvPr id="18" name="Shape 12"/>
          <p:cNvSpPr/>
          <p:nvPr/>
        </p:nvSpPr>
        <p:spPr>
          <a:xfrm>
            <a:off x="7863840" y="5266944"/>
            <a:ext cx="2231136" cy="1298448"/>
          </a:xfrm>
          <a:prstGeom prst="roundRect">
            <a:avLst>
              <a:gd name="adj" fmla="val 9155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8046720" y="5394960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Peenya location</a:t>
            </a:r>
            <a:endParaRPr lang="en-US" sz="1250" dirty="0"/>
          </a:p>
        </p:txBody>
      </p:sp>
      <p:sp>
        <p:nvSpPr>
          <p:cNvPr id="20" name="Text 14"/>
          <p:cNvSpPr/>
          <p:nvPr/>
        </p:nvSpPr>
        <p:spPr>
          <a:xfrm>
            <a:off x="8046720" y="5669280"/>
            <a:ext cx="1883664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heart of Bengaluru's industrial belt, easy to reach.</a:t>
            </a:r>
            <a:endParaRPr lang="en-US" sz="1000" dirty="0"/>
          </a:p>
        </p:txBody>
      </p:sp>
      <p:sp>
        <p:nvSpPr>
          <p:cNvPr id="21" name="Text 15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22" name="Text 16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c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584" y="274320"/>
            <a:ext cx="2103120" cy="5989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COMMITMENT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job guarantee, in plain words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566928" y="1719072"/>
            <a:ext cx="9555480" cy="1078992"/>
          </a:xfrm>
          <a:prstGeom prst="roundRect">
            <a:avLst>
              <a:gd name="adj" fmla="val 11864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9A75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77824" y="1719072"/>
            <a:ext cx="891540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3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30-day programme, meet the attendance and assessment requirement, and DeepCognix AI Labs will deploy you with a vertical transportation company. That is the deal.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66928" y="3054096"/>
            <a:ext cx="1764792" cy="1975104"/>
          </a:xfrm>
          <a:prstGeom prst="roundRect">
            <a:avLst>
              <a:gd name="adj" fmla="val 6736"/>
            </a:avLst>
          </a:prstGeom>
          <a:solidFill>
            <a:srgbClr val="FFFFFF">
              <a:alpha val="11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8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8720" y="3236976"/>
            <a:ext cx="512064" cy="5120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88720" y="3236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694944" y="3877056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694944" y="4187952"/>
            <a:ext cx="15179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9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 with your ITI, Diploma or Degree certificate and documents.</a:t>
            </a:r>
            <a:endParaRPr lang="en-US" sz="950" dirty="0"/>
          </a:p>
        </p:txBody>
      </p:sp>
      <p:sp>
        <p:nvSpPr>
          <p:cNvPr id="12" name="Shape 8"/>
          <p:cNvSpPr/>
          <p:nvPr/>
        </p:nvSpPr>
        <p:spPr>
          <a:xfrm>
            <a:off x="2514600" y="3054096"/>
            <a:ext cx="1764792" cy="1975104"/>
          </a:xfrm>
          <a:prstGeom prst="roundRect">
            <a:avLst>
              <a:gd name="adj" fmla="val 6736"/>
            </a:avLst>
          </a:prstGeom>
          <a:solidFill>
            <a:srgbClr val="FFFFFF">
              <a:alpha val="11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13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6392" y="3236976"/>
            <a:ext cx="512064" cy="51206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136392" y="3236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2642616" y="3877056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2642616" y="4187952"/>
            <a:ext cx="15179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9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month of theory and hands-on practical in Bengaluru.</a:t>
            </a:r>
            <a:endParaRPr lang="en-US" sz="950" dirty="0"/>
          </a:p>
        </p:txBody>
      </p:sp>
      <p:sp>
        <p:nvSpPr>
          <p:cNvPr id="17" name="Shape 12"/>
          <p:cNvSpPr/>
          <p:nvPr/>
        </p:nvSpPr>
        <p:spPr>
          <a:xfrm>
            <a:off x="4462272" y="3054096"/>
            <a:ext cx="1764792" cy="1975104"/>
          </a:xfrm>
          <a:prstGeom prst="roundRect">
            <a:avLst>
              <a:gd name="adj" fmla="val 6736"/>
            </a:avLst>
          </a:prstGeom>
          <a:solidFill>
            <a:srgbClr val="FFFFFF">
              <a:alpha val="11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18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064" y="3236976"/>
            <a:ext cx="512064" cy="5120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084064" y="3236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4590288" y="3877056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4590288" y="4187952"/>
            <a:ext cx="15179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9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assessments through the month and a final evaluation.</a:t>
            </a:r>
            <a:endParaRPr lang="en-US" sz="950" dirty="0"/>
          </a:p>
        </p:txBody>
      </p:sp>
      <p:sp>
        <p:nvSpPr>
          <p:cNvPr id="22" name="Shape 16"/>
          <p:cNvSpPr/>
          <p:nvPr/>
        </p:nvSpPr>
        <p:spPr>
          <a:xfrm>
            <a:off x="6409944" y="3054096"/>
            <a:ext cx="1764792" cy="1975104"/>
          </a:xfrm>
          <a:prstGeom prst="roundRect">
            <a:avLst>
              <a:gd name="adj" fmla="val 6736"/>
            </a:avLst>
          </a:prstGeom>
          <a:solidFill>
            <a:srgbClr val="FFFFFF">
              <a:alpha val="11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23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1736" y="3236976"/>
            <a:ext cx="512064" cy="51206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031736" y="3236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6537960" y="3877056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Certify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6537960" y="4187952"/>
            <a:ext cx="15179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9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Receive your Skill India recognised course completion certificate.</a:t>
            </a:r>
            <a:endParaRPr lang="en-US" sz="950" dirty="0"/>
          </a:p>
        </p:txBody>
      </p:sp>
      <p:sp>
        <p:nvSpPr>
          <p:cNvPr id="27" name="Shape 20"/>
          <p:cNvSpPr/>
          <p:nvPr/>
        </p:nvSpPr>
        <p:spPr>
          <a:xfrm>
            <a:off x="8357616" y="3054096"/>
            <a:ext cx="1764792" cy="1975104"/>
          </a:xfrm>
          <a:prstGeom prst="roundRect">
            <a:avLst>
              <a:gd name="adj" fmla="val 6736"/>
            </a:avLst>
          </a:prstGeom>
          <a:solidFill>
            <a:srgbClr val="FFFFFF">
              <a:alpha val="11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pic>
        <p:nvPicPr>
          <p:cNvPr id="28" name="Image 5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9408" y="3236976"/>
            <a:ext cx="512064" cy="51206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8979408" y="323697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30" name="Text 22"/>
          <p:cNvSpPr/>
          <p:nvPr/>
        </p:nvSpPr>
        <p:spPr>
          <a:xfrm>
            <a:off x="8485632" y="3877056"/>
            <a:ext cx="1508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deployed</a:t>
            </a:r>
            <a:endParaRPr lang="en-US" sz="1300" dirty="0"/>
          </a:p>
        </p:txBody>
      </p:sp>
      <p:sp>
        <p:nvSpPr>
          <p:cNvPr id="31" name="Text 23"/>
          <p:cNvSpPr/>
          <p:nvPr/>
        </p:nvSpPr>
        <p:spPr>
          <a:xfrm>
            <a:off x="8485632" y="4187952"/>
            <a:ext cx="151790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1300"/>
              </a:lnSpc>
              <a:buNone/>
            </a:pPr>
            <a:r>
              <a:rPr lang="en-US" sz="9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 a VT company in a Tier 1 or Tier 2 city, PAN India.</a:t>
            </a:r>
            <a:endParaRPr lang="en-US" sz="950" dirty="0"/>
          </a:p>
        </p:txBody>
      </p:sp>
      <p:sp>
        <p:nvSpPr>
          <p:cNvPr id="32" name="Shape 24"/>
          <p:cNvSpPr/>
          <p:nvPr/>
        </p:nvSpPr>
        <p:spPr>
          <a:xfrm>
            <a:off x="566928" y="5358384"/>
            <a:ext cx="2999232" cy="1316736"/>
          </a:xfrm>
          <a:prstGeom prst="roundRect">
            <a:avLst>
              <a:gd name="adj" fmla="val 9028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33" name="Text 25"/>
          <p:cNvSpPr/>
          <p:nvPr/>
        </p:nvSpPr>
        <p:spPr>
          <a:xfrm>
            <a:off x="786384" y="5486400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Beyond deployment</a:t>
            </a:r>
            <a:endParaRPr lang="en-US" sz="1250" dirty="0"/>
          </a:p>
        </p:txBody>
      </p:sp>
      <p:sp>
        <p:nvSpPr>
          <p:cNvPr id="34" name="Text 26"/>
          <p:cNvSpPr/>
          <p:nvPr/>
        </p:nvSpPr>
        <p:spPr>
          <a:xfrm>
            <a:off x="786384" y="5779008"/>
            <a:ext cx="26151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referrals and placement support continue after you join your first company.</a:t>
            </a:r>
            <a:endParaRPr lang="en-US" sz="1000" dirty="0"/>
          </a:p>
        </p:txBody>
      </p:sp>
      <p:sp>
        <p:nvSpPr>
          <p:cNvPr id="35" name="Shape 27"/>
          <p:cNvSpPr/>
          <p:nvPr/>
        </p:nvSpPr>
        <p:spPr>
          <a:xfrm>
            <a:off x="3785616" y="5358384"/>
            <a:ext cx="2999232" cy="1316736"/>
          </a:xfrm>
          <a:prstGeom prst="roundRect">
            <a:avLst>
              <a:gd name="adj" fmla="val 9028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4005072" y="5486400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Career guidance</a:t>
            </a:r>
            <a:endParaRPr lang="en-US" sz="1250" dirty="0"/>
          </a:p>
        </p:txBody>
      </p:sp>
      <p:sp>
        <p:nvSpPr>
          <p:cNvPr id="37" name="Text 29"/>
          <p:cNvSpPr/>
          <p:nvPr/>
        </p:nvSpPr>
        <p:spPr>
          <a:xfrm>
            <a:off x="4005072" y="5779008"/>
            <a:ext cx="26151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enhancement inputs and guidance as you move up in the VT industry.</a:t>
            </a:r>
            <a:endParaRPr lang="en-US" sz="1000" dirty="0"/>
          </a:p>
        </p:txBody>
      </p:sp>
      <p:sp>
        <p:nvSpPr>
          <p:cNvPr id="38" name="Shape 30"/>
          <p:cNvSpPr/>
          <p:nvPr/>
        </p:nvSpPr>
        <p:spPr>
          <a:xfrm>
            <a:off x="7004304" y="5358384"/>
            <a:ext cx="2999232" cy="1316736"/>
          </a:xfrm>
          <a:prstGeom prst="roundRect">
            <a:avLst>
              <a:gd name="adj" fmla="val 9028"/>
            </a:avLst>
          </a:prstGeom>
          <a:solidFill>
            <a:srgbClr val="FFFFFF">
              <a:alpha val="10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39" name="Text 31"/>
          <p:cNvSpPr/>
          <p:nvPr/>
        </p:nvSpPr>
        <p:spPr>
          <a:xfrm>
            <a:off x="7223760" y="5486400"/>
            <a:ext cx="2606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Overseas pathway</a:t>
            </a:r>
            <a:endParaRPr lang="en-US" sz="1250" dirty="0"/>
          </a:p>
        </p:txBody>
      </p:sp>
      <p:sp>
        <p:nvSpPr>
          <p:cNvPr id="40" name="Text 32"/>
          <p:cNvSpPr/>
          <p:nvPr/>
        </p:nvSpPr>
        <p:spPr>
          <a:xfrm>
            <a:off x="7223760" y="5779008"/>
            <a:ext cx="26151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six months of field experience you become eligible for international roles.</a:t>
            </a:r>
            <a:endParaRPr lang="en-US" sz="1000" dirty="0"/>
          </a:p>
        </p:txBody>
      </p:sp>
      <p:sp>
        <p:nvSpPr>
          <p:cNvPr id="41" name="Text 33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42" name="Text 34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PROGRAMME WORKS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direct path to employment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66928" y="1645920"/>
            <a:ext cx="9555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2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a job-oriented training programme, not a classroom course you leave with a piece of paper. Because our partner companies sponsor the training, the arrangement runs both ways — here is exactly what each side commits to.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66928" y="2395728"/>
            <a:ext cx="2999232" cy="230428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804672" y="2615184"/>
            <a:ext cx="1335024" cy="365760"/>
          </a:xfrm>
          <a:prstGeom prst="roundRect">
            <a:avLst>
              <a:gd name="adj" fmla="val 50000"/>
            </a:avLst>
          </a:prstGeom>
          <a:solidFill>
            <a:srgbClr val="6B2D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04672" y="2615184"/>
            <a:ext cx="1335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 1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804672" y="3108960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Intensive training at DeepCognix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804672" y="3694176"/>
            <a:ext cx="257860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Industry-focused technical and practical training in Bengaluru to prepare you for deployment. Attendance and assessments count.</a:t>
            </a:r>
            <a:endParaRPr lang="en-US" sz="1050" dirty="0"/>
          </a:p>
        </p:txBody>
      </p:sp>
      <p:sp>
        <p:nvSpPr>
          <p:cNvPr id="11" name="Shape 8"/>
          <p:cNvSpPr/>
          <p:nvPr/>
        </p:nvSpPr>
        <p:spPr>
          <a:xfrm>
            <a:off x="3785616" y="2395728"/>
            <a:ext cx="2999232" cy="230428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023360" y="2615184"/>
            <a:ext cx="1335024" cy="365760"/>
          </a:xfrm>
          <a:prstGeom prst="roundRect">
            <a:avLst>
              <a:gd name="adj" fmla="val 50000"/>
            </a:avLst>
          </a:prstGeom>
          <a:solidFill>
            <a:srgbClr val="C0528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23360" y="2615184"/>
            <a:ext cx="1335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month 2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4023360" y="3108960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 company deployment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023360" y="3694176"/>
            <a:ext cx="257860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are deployed to a vertical transportation company as an Associate Technician, earning while you gain field experience.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7004304" y="2395728"/>
            <a:ext cx="2999232" cy="2304288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17" name="Shape 14"/>
          <p:cNvSpPr/>
          <p:nvPr/>
        </p:nvSpPr>
        <p:spPr>
          <a:xfrm>
            <a:off x="7242048" y="2615184"/>
            <a:ext cx="1335024" cy="365760"/>
          </a:xfrm>
          <a:prstGeom prst="roundRect">
            <a:avLst>
              <a:gd name="adj" fmla="val 50000"/>
            </a:avLst>
          </a:prstGeom>
          <a:solidFill>
            <a:srgbClr val="F58A4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42048" y="2615184"/>
            <a:ext cx="133502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2 – 7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7242048" y="3108960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Six-month work commitment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7242048" y="3694176"/>
            <a:ext cx="2578608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minimum six-month commitment with the company that deployed you — this is what makes the sponsored training possible.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566928" y="4956048"/>
            <a:ext cx="4617720" cy="1371600"/>
          </a:xfrm>
          <a:prstGeom prst="roundRect">
            <a:avLst>
              <a:gd name="adj" fmla="val 9333"/>
            </a:avLst>
          </a:prstGeom>
          <a:solidFill>
            <a:srgbClr val="F6F1F8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841248" y="51023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commit</a:t>
            </a:r>
            <a:endParaRPr lang="en-US" sz="1400" dirty="0"/>
          </a:p>
        </p:txBody>
      </p:sp>
      <p:sp>
        <p:nvSpPr>
          <p:cNvPr id="23" name="Text 20"/>
          <p:cNvSpPr/>
          <p:nvPr/>
        </p:nvSpPr>
        <p:spPr>
          <a:xfrm>
            <a:off x="841248" y="5431536"/>
            <a:ext cx="4069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Attend the full 30 days and clear the assessments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Accept deployment at the assigned site or city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 a minimum of six months with the company</a:t>
            </a:r>
            <a:endParaRPr lang="en-US" sz="1050" dirty="0"/>
          </a:p>
        </p:txBody>
      </p:sp>
      <p:sp>
        <p:nvSpPr>
          <p:cNvPr id="24" name="Shape 21"/>
          <p:cNvSpPr/>
          <p:nvPr/>
        </p:nvSpPr>
        <p:spPr>
          <a:xfrm>
            <a:off x="5477256" y="4956048"/>
            <a:ext cx="4645152" cy="1371600"/>
          </a:xfrm>
          <a:prstGeom prst="roundRect">
            <a:avLst>
              <a:gd name="adj" fmla="val 9333"/>
            </a:avLst>
          </a:prstGeom>
          <a:solidFill>
            <a:srgbClr val="FDF3EC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25" name="Text 22"/>
          <p:cNvSpPr/>
          <p:nvPr/>
        </p:nvSpPr>
        <p:spPr>
          <a:xfrm>
            <a:off x="5751576" y="5102352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commit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751576" y="5431536"/>
            <a:ext cx="409651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training at minimum course fee to you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Skill India recognised completion certificate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2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confirmed deployment with a VT company</a:t>
            </a:r>
            <a:endParaRPr lang="en-US" sz="1050" dirty="0"/>
          </a:p>
        </p:txBody>
      </p:sp>
      <p:sp>
        <p:nvSpPr>
          <p:cNvPr id="27" name="Text 24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OUR CANDIDATES WORK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Companies hiring VT technicians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66928" y="1682496"/>
            <a:ext cx="955548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00"/>
              </a:lnSpc>
              <a:buNone/>
            </a:pPr>
            <a:r>
              <a:rPr lang="en-US" sz="12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vertical transportation industry in India is served by global majors and fast-growing national players alike. These are the kinds of companies our trained candidates are deployed with, across Tier 1 and Tier 2 cities.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566928" y="2395728"/>
            <a:ext cx="9555480" cy="3749040"/>
          </a:xfrm>
          <a:prstGeom prst="roundRect">
            <a:avLst>
              <a:gd name="adj" fmla="val 341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7" name="Image 1" descr="/home/claude/vt/assets/partners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50976" y="2633472"/>
            <a:ext cx="8787384" cy="327355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66928" y="6272784"/>
            <a:ext cx="9555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850" i="1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names and logos are shown to indicate the industry landscape our trainees are deployed into. All trademarks belong to their respective owners.</a:t>
            </a:r>
            <a:endParaRPr lang="en-US" sz="850" dirty="0"/>
          </a:p>
        </p:txBody>
      </p:sp>
      <p:sp>
        <p:nvSpPr>
          <p:cNvPr id="9" name="Text 5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CAREER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this career can take you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66928" y="1609344"/>
            <a:ext cx="955548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join the industry as an Associate Technician. What follows is the standard progression in vertical transportation — indicative CTC ranges for each rung, based on prevailing industry levels.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566928" y="2231136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713232" y="235915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6B2D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13232" y="235915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1225296" y="2249424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Associate Technician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3364992" y="2377440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6B2D6E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364992" y="237744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₹2L – ₹5L CTC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4828032" y="2249424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Assisting senior technicians in elevator and escalator installation and maintenance.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66928" y="2953512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713232" y="3081528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953F7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13232" y="308152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225296" y="2971800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Technician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3364992" y="3099816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953F7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364992" y="3099816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₹5L – ₹9L CTC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4828032" y="2971800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Independently performs installation, servicing and troubleshooting of elevators and escalators.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566928" y="3675888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713232" y="3803904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C0528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13232" y="380390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1225296" y="3694176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Senior Technician</a:t>
            </a:r>
            <a:endParaRPr lang="en-US" sz="1300" dirty="0"/>
          </a:p>
        </p:txBody>
      </p:sp>
      <p:sp>
        <p:nvSpPr>
          <p:cNvPr id="24" name="Shape 21"/>
          <p:cNvSpPr/>
          <p:nvPr/>
        </p:nvSpPr>
        <p:spPr>
          <a:xfrm>
            <a:off x="3364992" y="3822192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C05286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3364992" y="3822192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₹10L – ₹15L CTC</a:t>
            </a:r>
            <a:endParaRPr lang="en-US" sz="1050" dirty="0"/>
          </a:p>
        </p:txBody>
      </p:sp>
      <p:sp>
        <p:nvSpPr>
          <p:cNvPr id="26" name="Text 23"/>
          <p:cNvSpPr/>
          <p:nvPr/>
        </p:nvSpPr>
        <p:spPr>
          <a:xfrm>
            <a:off x="4828032" y="3694176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Leads site-level technical work and handles complex maintenance and troubleshooting.</a:t>
            </a:r>
            <a:endParaRPr lang="en-US" sz="1050" dirty="0"/>
          </a:p>
        </p:txBody>
      </p:sp>
      <p:sp>
        <p:nvSpPr>
          <p:cNvPr id="27" name="Shape 24"/>
          <p:cNvSpPr/>
          <p:nvPr/>
        </p:nvSpPr>
        <p:spPr>
          <a:xfrm>
            <a:off x="566928" y="4398264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28" name="Shape 25"/>
          <p:cNvSpPr/>
          <p:nvPr/>
        </p:nvSpPr>
        <p:spPr>
          <a:xfrm>
            <a:off x="713232" y="4526280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DC657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13232" y="45262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50" dirty="0"/>
          </a:p>
        </p:txBody>
      </p:sp>
      <p:sp>
        <p:nvSpPr>
          <p:cNvPr id="30" name="Text 27"/>
          <p:cNvSpPr/>
          <p:nvPr/>
        </p:nvSpPr>
        <p:spPr>
          <a:xfrm>
            <a:off x="1225296" y="4416552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</a:t>
            </a:r>
            <a:endParaRPr lang="en-US" sz="1300" dirty="0"/>
          </a:p>
        </p:txBody>
      </p:sp>
      <p:sp>
        <p:nvSpPr>
          <p:cNvPr id="31" name="Shape 28"/>
          <p:cNvSpPr/>
          <p:nvPr/>
        </p:nvSpPr>
        <p:spPr>
          <a:xfrm>
            <a:off x="3364992" y="4544568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DC657D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3364992" y="4544568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₹15L – ₹18L CTC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4828032" y="4416552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Manages teams, oversees site operations and ensures service quality and timelines.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566928" y="5120640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35" name="Shape 32"/>
          <p:cNvSpPr/>
          <p:nvPr/>
        </p:nvSpPr>
        <p:spPr>
          <a:xfrm>
            <a:off x="713232" y="5248656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E8776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713232" y="524865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250" dirty="0"/>
          </a:p>
        </p:txBody>
      </p:sp>
      <p:sp>
        <p:nvSpPr>
          <p:cNvPr id="37" name="Text 34"/>
          <p:cNvSpPr/>
          <p:nvPr/>
        </p:nvSpPr>
        <p:spPr>
          <a:xfrm>
            <a:off x="1225296" y="5138928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Engineer</a:t>
            </a:r>
            <a:endParaRPr lang="en-US" sz="1300" dirty="0"/>
          </a:p>
        </p:txBody>
      </p:sp>
      <p:sp>
        <p:nvSpPr>
          <p:cNvPr id="38" name="Shape 35"/>
          <p:cNvSpPr/>
          <p:nvPr/>
        </p:nvSpPr>
        <p:spPr>
          <a:xfrm>
            <a:off x="3364992" y="5266944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E87761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3364992" y="5266944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₹19L – ₹25L CTC</a:t>
            </a:r>
            <a:endParaRPr lang="en-US" sz="1050" dirty="0"/>
          </a:p>
        </p:txBody>
      </p:sp>
      <p:sp>
        <p:nvSpPr>
          <p:cNvPr id="40" name="Text 37"/>
          <p:cNvSpPr/>
          <p:nvPr/>
        </p:nvSpPr>
        <p:spPr>
          <a:xfrm>
            <a:off x="4828032" y="5138928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Plans and executes projects, coordinating resources, timelines and technical requirements.</a:t>
            </a:r>
            <a:endParaRPr lang="en-US" sz="1050" dirty="0"/>
          </a:p>
        </p:txBody>
      </p:sp>
      <p:sp>
        <p:nvSpPr>
          <p:cNvPr id="41" name="Shape 38"/>
          <p:cNvSpPr/>
          <p:nvPr/>
        </p:nvSpPr>
        <p:spPr>
          <a:xfrm>
            <a:off x="566928" y="5843016"/>
            <a:ext cx="9555480" cy="640080"/>
          </a:xfrm>
          <a:prstGeom prst="roundRect">
            <a:avLst>
              <a:gd name="adj" fmla="val 20000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42" name="Shape 39"/>
          <p:cNvSpPr/>
          <p:nvPr/>
        </p:nvSpPr>
        <p:spPr>
          <a:xfrm>
            <a:off x="713232" y="5971032"/>
            <a:ext cx="384048" cy="384048"/>
          </a:xfrm>
          <a:prstGeom prst="roundRect">
            <a:avLst>
              <a:gd name="adj" fmla="val 50000"/>
            </a:avLst>
          </a:prstGeom>
          <a:solidFill>
            <a:srgbClr val="F58A4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13232" y="5971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50" dirty="0"/>
          </a:p>
        </p:txBody>
      </p:sp>
      <p:sp>
        <p:nvSpPr>
          <p:cNvPr id="44" name="Text 41"/>
          <p:cNvSpPr/>
          <p:nvPr/>
        </p:nvSpPr>
        <p:spPr>
          <a:xfrm>
            <a:off x="1225296" y="5861304"/>
            <a:ext cx="210312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Manager</a:t>
            </a:r>
            <a:endParaRPr lang="en-US" sz="1300" dirty="0"/>
          </a:p>
        </p:txBody>
      </p:sp>
      <p:sp>
        <p:nvSpPr>
          <p:cNvPr id="45" name="Shape 42"/>
          <p:cNvSpPr/>
          <p:nvPr/>
        </p:nvSpPr>
        <p:spPr>
          <a:xfrm>
            <a:off x="3364992" y="5989320"/>
            <a:ext cx="1298448" cy="347472"/>
          </a:xfrm>
          <a:prstGeom prst="roundRect">
            <a:avLst>
              <a:gd name="adj" fmla="val 50000"/>
            </a:avLst>
          </a:prstGeom>
          <a:solidFill>
            <a:srgbClr val="F58A4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6" name="Text 43"/>
          <p:cNvSpPr/>
          <p:nvPr/>
        </p:nvSpPr>
        <p:spPr>
          <a:xfrm>
            <a:off x="3364992" y="5989320"/>
            <a:ext cx="12984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₹25L – ₹30L+ CTC</a:t>
            </a:r>
            <a:endParaRPr lang="en-US" sz="1050" dirty="0"/>
          </a:p>
        </p:txBody>
      </p:sp>
      <p:sp>
        <p:nvSpPr>
          <p:cNvPr id="47" name="Text 44"/>
          <p:cNvSpPr/>
          <p:nvPr/>
        </p:nvSpPr>
        <p:spPr>
          <a:xfrm>
            <a:off x="4828032" y="5861304"/>
            <a:ext cx="512064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Oversees multiple projects, managing budgets, teams and overall project delivery.</a:t>
            </a:r>
            <a:endParaRPr lang="en-US" sz="1050" dirty="0"/>
          </a:p>
        </p:txBody>
      </p:sp>
      <p:sp>
        <p:nvSpPr>
          <p:cNvPr id="48" name="Text 45"/>
          <p:cNvSpPr/>
          <p:nvPr/>
        </p:nvSpPr>
        <p:spPr>
          <a:xfrm>
            <a:off x="566928" y="6583680"/>
            <a:ext cx="9555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 industry CTC ranges. Actual compensation varies by company, city, experience and performance.</a:t>
            </a:r>
            <a:endParaRPr lang="en-US" sz="850" dirty="0"/>
          </a:p>
        </p:txBody>
      </p:sp>
      <p:sp>
        <p:nvSpPr>
          <p:cNvPr id="49" name="Text 46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50" name="Text 47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c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584" y="274320"/>
            <a:ext cx="2103120" cy="5989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CAREER OPPORTUNITY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world hires Indian VT technicians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566928" y="1664208"/>
            <a:ext cx="95554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000"/>
              </a:lnSpc>
              <a:buNone/>
            </a:pPr>
            <a:r>
              <a:rPr lang="en-US" sz="1300" dirty="0">
                <a:solidFill>
                  <a:srgbClr val="EFE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completing your six-month work commitment and gaining field experience as an Associate Technician, you become eligible for overseas placement opportunities with leading global companies.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66928" y="2487168"/>
            <a:ext cx="2231136" cy="1207008"/>
          </a:xfrm>
          <a:prstGeom prst="roundRect">
            <a:avLst>
              <a:gd name="adj" fmla="val 9848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49808" y="263347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Middle East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49808" y="2926080"/>
            <a:ext cx="18836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UAE, Qatar, Saudi Arabia, Kuwait and Bahrain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2999232" y="2487168"/>
            <a:ext cx="2231136" cy="1207008"/>
          </a:xfrm>
          <a:prstGeom prst="roundRect">
            <a:avLst>
              <a:gd name="adj" fmla="val 9848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182112" y="263347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Europe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182112" y="2926080"/>
            <a:ext cx="18836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Spain, France, Germany, Greece, Poland, Netherlands and Portugal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5431536" y="2487168"/>
            <a:ext cx="2231136" cy="1207008"/>
          </a:xfrm>
          <a:prstGeom prst="roundRect">
            <a:avLst>
              <a:gd name="adj" fmla="val 9848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614416" y="263347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United Kingdom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614416" y="2926080"/>
            <a:ext cx="18836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largest markets for experienced lift technicians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7863840" y="2487168"/>
            <a:ext cx="2231136" cy="1207008"/>
          </a:xfrm>
          <a:prstGeom prst="roundRect">
            <a:avLst>
              <a:gd name="adj" fmla="val 9848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046720" y="263347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markets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8046720" y="2926080"/>
            <a:ext cx="18836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Serbia, New Zealand and other growing destinations</a:t>
            </a:r>
            <a:endParaRPr lang="en-US" sz="1000" dirty="0"/>
          </a:p>
        </p:txBody>
      </p:sp>
      <p:sp>
        <p:nvSpPr>
          <p:cNvPr id="18" name="Shape 15"/>
          <p:cNvSpPr/>
          <p:nvPr/>
        </p:nvSpPr>
        <p:spPr>
          <a:xfrm>
            <a:off x="566928" y="3968496"/>
            <a:ext cx="4617720" cy="1682496"/>
          </a:xfrm>
          <a:prstGeom prst="roundRect">
            <a:avLst>
              <a:gd name="adj" fmla="val 7609"/>
            </a:avLst>
          </a:prstGeom>
          <a:solidFill>
            <a:srgbClr val="FFFFFF">
              <a:alpha val="12000"/>
            </a:srgbClr>
          </a:solidFill>
          <a:ln w="12700">
            <a:solidFill>
              <a:srgbClr val="F9A75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77824" y="4133088"/>
            <a:ext cx="3931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₹50,000+</a:t>
            </a:r>
            <a:endParaRPr lang="en-US" sz="3800" dirty="0"/>
          </a:p>
        </p:txBody>
      </p:sp>
      <p:sp>
        <p:nvSpPr>
          <p:cNvPr id="20" name="Text 17"/>
          <p:cNvSpPr/>
          <p:nvPr/>
        </p:nvSpPr>
        <p:spPr>
          <a:xfrm>
            <a:off x="877824" y="4754880"/>
            <a:ext cx="402336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700"/>
              </a:lnSpc>
              <a:buNone/>
            </a:pPr>
            <a:r>
              <a:rPr lang="en-US" sz="120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Starting monthly salary on overseas placements. Varies by country and employer.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5504688" y="3968496"/>
            <a:ext cx="4617720" cy="1682496"/>
          </a:xfrm>
          <a:prstGeom prst="roundRect">
            <a:avLst>
              <a:gd name="adj" fmla="val 7065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779008" y="4133088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Company-sponsored benefits may include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779008" y="4498848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700"/>
              </a:lnSpc>
              <a:spcAft>
                <a:spcPts val="500"/>
              </a:spcAft>
              <a:buSzPct val="100000"/>
              <a:buChar char="▪"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Flight ticket to the destination country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500"/>
              </a:spcAft>
              <a:buSzPct val="100000"/>
              <a:buChar char="▪"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Visa charges and documentation support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500"/>
              </a:spcAft>
              <a:buSzPct val="100000"/>
              <a:buChar char="▪"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Accommodation arranged by the employer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566928" y="5852160"/>
            <a:ext cx="9555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850" i="1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Overseas opportunities depend on employer demand, visa rules and individual performance. Benefits vary by company and are not guaranteed.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US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DeepCognix AI Labs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66928" y="1700784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1901952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04672" y="1901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1408176" y="188366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guaranteed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1408176" y="2176272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programme exists to get you employed. Deployment is the outcome we are measured on.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5413248" y="1700784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1901952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650992" y="19019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6254496" y="1883664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 30 days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6254496" y="2176272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year-long course, no long wait. One month from enrolment to job-ready.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566928" y="3182112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3383280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04672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408176" y="3364992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course fee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1408176" y="365760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is sponsored by our partner companies — you invest your time, not your money.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413248" y="3182112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3383280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650992" y="3383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6254496" y="3364992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India certified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254496" y="3657600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course completion certificate recognised under the Government of India's Skill India initiative.</a:t>
            </a:r>
            <a:endParaRPr lang="en-US" sz="1050" dirty="0"/>
          </a:p>
        </p:txBody>
      </p:sp>
      <p:sp>
        <p:nvSpPr>
          <p:cNvPr id="25" name="Shape 18"/>
          <p:cNvSpPr/>
          <p:nvPr/>
        </p:nvSpPr>
        <p:spPr>
          <a:xfrm>
            <a:off x="566928" y="4663440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6" name="Image 5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4864608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804672" y="4864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0"/>
          <p:cNvSpPr/>
          <p:nvPr/>
        </p:nvSpPr>
        <p:spPr>
          <a:xfrm>
            <a:off x="1408176" y="48463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Hands-on, not theory-only</a:t>
            </a:r>
            <a:endParaRPr lang="en-US" sz="1400" dirty="0"/>
          </a:p>
        </p:txBody>
      </p:sp>
      <p:sp>
        <p:nvSpPr>
          <p:cNvPr id="29" name="Text 21"/>
          <p:cNvSpPr/>
          <p:nvPr/>
        </p:nvSpPr>
        <p:spPr>
          <a:xfrm>
            <a:off x="1408176" y="5138928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will handle machines, controllers, rails and doors, not just read about them.</a:t>
            </a:r>
            <a:endParaRPr lang="en-US" sz="1050" dirty="0"/>
          </a:p>
        </p:txBody>
      </p:sp>
      <p:sp>
        <p:nvSpPr>
          <p:cNvPr id="30" name="Shape 22"/>
          <p:cNvSpPr/>
          <p:nvPr/>
        </p:nvSpPr>
        <p:spPr>
          <a:xfrm>
            <a:off x="5413248" y="4663440"/>
            <a:ext cx="4617720" cy="1316736"/>
          </a:xfrm>
          <a:prstGeom prst="roundRect">
            <a:avLst>
              <a:gd name="adj" fmla="val 9722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31" name="Image 6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4864608"/>
            <a:ext cx="457200" cy="457200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5650992" y="48646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33" name="Text 24"/>
          <p:cNvSpPr/>
          <p:nvPr/>
        </p:nvSpPr>
        <p:spPr>
          <a:xfrm>
            <a:off x="6254496" y="4846320"/>
            <a:ext cx="3520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career, not just a job</a:t>
            </a:r>
            <a:endParaRPr lang="en-US" sz="1400" dirty="0"/>
          </a:p>
        </p:txBody>
      </p:sp>
      <p:sp>
        <p:nvSpPr>
          <p:cNvPr id="34" name="Text 25"/>
          <p:cNvSpPr/>
          <p:nvPr/>
        </p:nvSpPr>
        <p:spPr>
          <a:xfrm>
            <a:off x="6254496" y="5138928"/>
            <a:ext cx="3566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5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clear ladder from Associate Technician to Project Manager, and a route overseas.</a:t>
            </a:r>
            <a:endParaRPr lang="en-US" sz="1050" dirty="0"/>
          </a:p>
        </p:txBody>
      </p:sp>
      <p:sp>
        <p:nvSpPr>
          <p:cNvPr id="35" name="Shape 26"/>
          <p:cNvSpPr/>
          <p:nvPr/>
        </p:nvSpPr>
        <p:spPr>
          <a:xfrm>
            <a:off x="566928" y="6089904"/>
            <a:ext cx="9555480" cy="566928"/>
          </a:xfrm>
          <a:prstGeom prst="roundRect">
            <a:avLst>
              <a:gd name="adj" fmla="val 50000"/>
            </a:avLst>
          </a:prstGeom>
          <a:solidFill>
            <a:srgbClr val="4A1F5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6" name="Text 27"/>
          <p:cNvSpPr/>
          <p:nvPr/>
        </p:nvSpPr>
        <p:spPr>
          <a:xfrm>
            <a:off x="566928" y="6089904"/>
            <a:ext cx="95554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Thirty days that change what you can earn for the rest of your working life.</a:t>
            </a:r>
            <a:endParaRPr lang="en-US" sz="1350" dirty="0"/>
          </a:p>
        </p:txBody>
      </p:sp>
      <p:sp>
        <p:nvSpPr>
          <p:cNvPr id="37" name="Text 28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38" name="Text 29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GETTING STARTED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join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66928" y="1700784"/>
            <a:ext cx="612648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1892808"/>
            <a:ext cx="475488" cy="47548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6384" y="189280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1408176" y="1828800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or WhatsApp us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1408176" y="2066544"/>
            <a:ext cx="5166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Amrit Bose on +91 99866 97969 or Sumit Gupta on +91 97395 85515 to check the next batch date.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66928" y="2670048"/>
            <a:ext cx="612648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2862072"/>
            <a:ext cx="475488" cy="4754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86384" y="286207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1408176" y="2798064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your details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1408176" y="3035808"/>
            <a:ext cx="5166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Send your name, qualification and trade, year of completion and preferred work location to info@deepcognix.com.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66928" y="3639312"/>
            <a:ext cx="612648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3831336"/>
            <a:ext cx="475488" cy="47548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86384" y="383133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408176" y="3767328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verification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1408176" y="4005072"/>
            <a:ext cx="5166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your certificates, marks cards, Aadhaar and photographs to the Peenya centre.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566928" y="4608576"/>
            <a:ext cx="612648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4800600"/>
            <a:ext cx="475488" cy="47548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86384" y="480060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1408176" y="4736592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your seat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1408176" y="4974336"/>
            <a:ext cx="5166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Seats per batch are limited so that every candidate gets practical time on the equipment.</a:t>
            </a:r>
            <a:endParaRPr lang="en-US" sz="950" dirty="0"/>
          </a:p>
        </p:txBody>
      </p:sp>
      <p:sp>
        <p:nvSpPr>
          <p:cNvPr id="25" name="Shape 18"/>
          <p:cNvSpPr/>
          <p:nvPr/>
        </p:nvSpPr>
        <p:spPr>
          <a:xfrm>
            <a:off x="566928" y="5577840"/>
            <a:ext cx="612648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6" name="Image 5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5769864"/>
            <a:ext cx="475488" cy="47548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86384" y="57698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0"/>
          <p:cNvSpPr/>
          <p:nvPr/>
        </p:nvSpPr>
        <p:spPr>
          <a:xfrm>
            <a:off x="1408176" y="5705856"/>
            <a:ext cx="5120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training</a:t>
            </a:r>
            <a:endParaRPr lang="en-US" sz="1250" dirty="0"/>
          </a:p>
        </p:txBody>
      </p:sp>
      <p:sp>
        <p:nvSpPr>
          <p:cNvPr id="29" name="Text 21"/>
          <p:cNvSpPr/>
          <p:nvPr/>
        </p:nvSpPr>
        <p:spPr>
          <a:xfrm>
            <a:off x="1408176" y="5943600"/>
            <a:ext cx="51663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to the Bengaluru centre on your batch start date and begin the 30-day programme.</a:t>
            </a:r>
            <a:endParaRPr lang="en-US" sz="950" dirty="0"/>
          </a:p>
        </p:txBody>
      </p:sp>
      <p:pic>
        <p:nvPicPr>
          <p:cNvPr id="30" name="Image 6" descr="/home/claude/vt/assets/stock_esc2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903720" y="1700784"/>
            <a:ext cx="3218688" cy="2212848"/>
          </a:xfrm>
          <a:prstGeom prst="rect">
            <a:avLst/>
          </a:prstGeom>
        </p:spPr>
      </p:pic>
      <p:sp>
        <p:nvSpPr>
          <p:cNvPr id="31" name="Shape 22"/>
          <p:cNvSpPr/>
          <p:nvPr/>
        </p:nvSpPr>
        <p:spPr>
          <a:xfrm>
            <a:off x="6903720" y="4133088"/>
            <a:ext cx="3218688" cy="786384"/>
          </a:xfrm>
          <a:prstGeom prst="roundRect">
            <a:avLst>
              <a:gd name="adj" fmla="val 16279"/>
            </a:avLst>
          </a:prstGeom>
          <a:solidFill>
            <a:srgbClr val="FDF3EC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32" name="Image 7" descr="/home/claude/vt/assets/skillindia_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50024" y="4215384"/>
            <a:ext cx="484632" cy="603504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7635240" y="4251960"/>
            <a:ext cx="235000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India certified</a:t>
            </a:r>
            <a:endParaRPr lang="en-US" sz="1200" dirty="0"/>
          </a:p>
        </p:txBody>
      </p:sp>
      <p:sp>
        <p:nvSpPr>
          <p:cNvPr id="34" name="Text 24"/>
          <p:cNvSpPr/>
          <p:nvPr/>
        </p:nvSpPr>
        <p:spPr>
          <a:xfrm>
            <a:off x="7635240" y="4498848"/>
            <a:ext cx="235000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00"/>
              </a:lnSpc>
              <a:buNone/>
            </a:pPr>
            <a:r>
              <a:rPr lang="en-US" sz="9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Certificate recognised under the Government of India's Skill India initiative</a:t>
            </a:r>
            <a:endParaRPr lang="en-US" sz="900" dirty="0"/>
          </a:p>
        </p:txBody>
      </p:sp>
      <p:sp>
        <p:nvSpPr>
          <p:cNvPr id="35" name="Shape 25"/>
          <p:cNvSpPr/>
          <p:nvPr/>
        </p:nvSpPr>
        <p:spPr>
          <a:xfrm>
            <a:off x="6903720" y="4974336"/>
            <a:ext cx="3218688" cy="1536192"/>
          </a:xfrm>
          <a:prstGeom prst="roundRect">
            <a:avLst>
              <a:gd name="adj" fmla="val 8333"/>
            </a:avLst>
          </a:prstGeom>
          <a:solidFill>
            <a:srgbClr val="FDF3EC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36" name="Text 26"/>
          <p:cNvSpPr/>
          <p:nvPr/>
        </p:nvSpPr>
        <p:spPr>
          <a:xfrm>
            <a:off x="7159752" y="508406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 to us</a:t>
            </a:r>
            <a:endParaRPr lang="en-US" sz="1500" dirty="0"/>
          </a:p>
        </p:txBody>
      </p:sp>
      <p:sp>
        <p:nvSpPr>
          <p:cNvPr id="37" name="Text 27"/>
          <p:cNvSpPr/>
          <p:nvPr/>
        </p:nvSpPr>
        <p:spPr>
          <a:xfrm>
            <a:off x="7159752" y="5413248"/>
            <a:ext cx="2788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900"/>
              </a:lnSpc>
              <a:buNone/>
            </a:pP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Amrit Bose  </a:t>
            </a:r>
            <a:r>
              <a:rPr lang="en-US" sz="11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+91 99866 97969
</a:t>
            </a: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Sumit Gupta  </a:t>
            </a:r>
            <a:r>
              <a:rPr lang="en-US" sz="11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+91 97395 85515
</a:t>
            </a:r>
            <a:r>
              <a:rPr lang="en-US" sz="1150" b="1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info@deepcognix.com</a:t>
            </a:r>
            <a:endParaRPr lang="en-US" sz="1150" dirty="0"/>
          </a:p>
        </p:txBody>
      </p:sp>
      <p:sp>
        <p:nvSpPr>
          <p:cNvPr id="38" name="Text 28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39" name="Text 29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c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9312" y="566928"/>
            <a:ext cx="3401568" cy="9692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80160" y="1773936"/>
            <a:ext cx="8138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ticket to a career in Vertical Transportation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1737360" y="2377440"/>
            <a:ext cx="7223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300" dirty="0">
                <a:solidFill>
                  <a:srgbClr val="EFE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Thirty days of training in Bengaluru. A Skill India recognised certificate. A guaranteed deployment with a vertical transportation company — and a career that can take you across India and overseas.</a:t>
            </a:r>
            <a:endParaRPr lang="en-US" sz="1300" dirty="0"/>
          </a:p>
        </p:txBody>
      </p:sp>
      <p:pic>
        <p:nvPicPr>
          <p:cNvPr id="5" name="Image 1" descr="/home/claude/vt/assets/skillindia_plat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19472" y="3163824"/>
            <a:ext cx="850392" cy="969264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1060704" y="4261104"/>
            <a:ext cx="2688336" cy="932688"/>
          </a:xfrm>
          <a:prstGeom prst="roundRect">
            <a:avLst>
              <a:gd name="adj" fmla="val 12745"/>
            </a:avLst>
          </a:prstGeom>
          <a:solidFill>
            <a:srgbClr val="FFFFFF">
              <a:alpha val="13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1060704" y="4352544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Amrit Bose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1060704" y="4645152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+91 99866 97969</a:t>
            </a:r>
            <a:endParaRPr lang="en-US" sz="1700" dirty="0"/>
          </a:p>
        </p:txBody>
      </p:sp>
      <p:sp>
        <p:nvSpPr>
          <p:cNvPr id="9" name="Shape 5"/>
          <p:cNvSpPr/>
          <p:nvPr/>
        </p:nvSpPr>
        <p:spPr>
          <a:xfrm>
            <a:off x="3904488" y="4261104"/>
            <a:ext cx="2688336" cy="932688"/>
          </a:xfrm>
          <a:prstGeom prst="roundRect">
            <a:avLst>
              <a:gd name="adj" fmla="val 12745"/>
            </a:avLst>
          </a:prstGeom>
          <a:solidFill>
            <a:srgbClr val="FFFFFF">
              <a:alpha val="13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3904488" y="4352544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Sumit Gupta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904488" y="4645152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+91 97395 85515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6748272" y="4261104"/>
            <a:ext cx="2688336" cy="932688"/>
          </a:xfrm>
          <a:prstGeom prst="roundRect">
            <a:avLst>
              <a:gd name="adj" fmla="val 12745"/>
            </a:avLst>
          </a:prstGeom>
          <a:solidFill>
            <a:srgbClr val="FFFFFF">
              <a:alpha val="13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748272" y="4352544"/>
            <a:ext cx="2688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us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748272" y="4645152"/>
            <a:ext cx="2688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info@deepcognix.com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1280160" y="541324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kern="0" spc="26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CENTRE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1280160" y="5687568"/>
            <a:ext cx="813816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1st Floor, T-4/A, 2nd Cross Road, Peenya 1st Stage,</a:t>
            </a:r>
            <a:endParaRPr lang="en-US" sz="1350" dirty="0"/>
          </a:p>
          <a:p>
            <a:pPr marL="0" indent="0" algn="ctr">
              <a:lnSpc>
                <a:spcPts val="22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Peenya II Phase, Peenya, Bengaluru, Karnataka 560058</a:t>
            </a:r>
            <a:endParaRPr lang="en-US" sz="1350" dirty="0"/>
          </a:p>
        </p:txBody>
      </p:sp>
      <p:sp>
        <p:nvSpPr>
          <p:cNvPr id="17" name="Shape 13"/>
          <p:cNvSpPr/>
          <p:nvPr/>
        </p:nvSpPr>
        <p:spPr>
          <a:xfrm>
            <a:off x="3246120" y="6455664"/>
            <a:ext cx="4206240" cy="530352"/>
          </a:xfrm>
          <a:prstGeom prst="roundRect">
            <a:avLst>
              <a:gd name="adj" fmla="val 50000"/>
            </a:avLst>
          </a:prstGeom>
          <a:solidFill>
            <a:srgbClr val="F58A4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3246120" y="6455664"/>
            <a:ext cx="4206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 seats — call today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1280160" y="7095744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·  Researching Possibilities, Innovating Solutions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US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66928" y="1627632"/>
            <a:ext cx="50749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runs a focused, job-guaranteed skilling programme for the Vertical Transportation (VT) industry — the elevators, escalators, moving walkways and multilevel parking systems that keep modern India moving.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66928" y="2743200"/>
            <a:ext cx="5074920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1950"/>
              </a:lnSpc>
              <a:buNone/>
            </a:pPr>
            <a:r>
              <a:rPr lang="en-US" sz="12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take ITI, Diploma and Degree holders, put them through one intensive month of theory and hands-on practical training in Bengaluru, and deploy them with elevator and escalator companies across Tier 1 and Tier 2 cities, PAN India.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66928" y="3895344"/>
            <a:ext cx="507492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8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4096512"/>
            <a:ext cx="475488" cy="4754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68096" y="409651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408176" y="4041648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mission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1408176" y="4297680"/>
            <a:ext cx="4069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technically qualified young people into employable VT technicians in 30 days.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566928" y="4882896"/>
            <a:ext cx="507492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3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5084064"/>
            <a:ext cx="475488" cy="47548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8096" y="508406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1408176" y="502920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promise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408176" y="5285232"/>
            <a:ext cx="4069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candidate who completes the programme is deployed with a VT company.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566928" y="5870448"/>
            <a:ext cx="5074920" cy="859536"/>
          </a:xfrm>
          <a:prstGeom prst="roundRect">
            <a:avLst>
              <a:gd name="adj" fmla="val 14894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8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6071616"/>
            <a:ext cx="475488" cy="47548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68096" y="6071616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1408176" y="601675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approach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1408176" y="6272784"/>
            <a:ext cx="40690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400"/>
              </a:lnSpc>
              <a:buNone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Industry-designed syllabus, real equipment, and trainers from the VT field.</a:t>
            </a:r>
            <a:endParaRPr lang="en-US" sz="1050" dirty="0"/>
          </a:p>
        </p:txBody>
      </p:sp>
      <p:pic>
        <p:nvPicPr>
          <p:cNvPr id="22" name="Image 4" descr="/home/claude/vt/assets/photo7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989320" y="1664208"/>
            <a:ext cx="4133088" cy="2670048"/>
          </a:xfrm>
          <a:prstGeom prst="rect">
            <a:avLst/>
          </a:prstGeom>
        </p:spPr>
      </p:pic>
      <p:pic>
        <p:nvPicPr>
          <p:cNvPr id="23" name="Image 5" descr="/home/claude/vt/assets/photo3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89320" y="4443984"/>
            <a:ext cx="2011680" cy="1920240"/>
          </a:xfrm>
          <a:prstGeom prst="rect">
            <a:avLst/>
          </a:prstGeom>
        </p:spPr>
      </p:pic>
      <p:pic>
        <p:nvPicPr>
          <p:cNvPr id="24" name="Image 6" descr="/home/claude/vt/assets/photo4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110728" y="4443984"/>
            <a:ext cx="2011680" cy="1920240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5989320" y="6419088"/>
            <a:ext cx="41330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and practical sessions at our Bengaluru training centre</a:t>
            </a:r>
            <a:endParaRPr lang="en-US" sz="900" dirty="0"/>
          </a:p>
        </p:txBody>
      </p:sp>
      <p:sp>
        <p:nvSpPr>
          <p:cNvPr id="26" name="Text 17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27" name="Text 18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chi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584" y="274320"/>
            <a:ext cx="2103120" cy="5989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OPPORTUNITY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industry short of skilled hands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566928" y="1645920"/>
            <a:ext cx="74066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EFE3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new mall, metro station, hospital, airport and high-rise apartment needs elevators and escalators — and every one of them needs trained technicians to install, test and maintain it. The industry simply cannot find enough skilled hands.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566928" y="2615184"/>
            <a:ext cx="2999232" cy="1609344"/>
          </a:xfrm>
          <a:prstGeom prst="roundRect">
            <a:avLst>
              <a:gd name="adj" fmla="val 7386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2761488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USD 120 Bn+</a:t>
            </a:r>
            <a:endParaRPr lang="en-US" sz="2900" dirty="0"/>
          </a:p>
        </p:txBody>
      </p:sp>
      <p:sp>
        <p:nvSpPr>
          <p:cNvPr id="8" name="Text 5"/>
          <p:cNvSpPr/>
          <p:nvPr/>
        </p:nvSpPr>
        <p:spPr>
          <a:xfrm>
            <a:off x="804672" y="3346704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vertical transportation industry, growing steadily year on year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785616" y="2615184"/>
            <a:ext cx="2999232" cy="1609344"/>
          </a:xfrm>
          <a:prstGeom prst="roundRect">
            <a:avLst>
              <a:gd name="adj" fmla="val 7386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4023360" y="2761488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1,00,000+</a:t>
            </a:r>
            <a:endParaRPr lang="en-US" sz="2900" dirty="0"/>
          </a:p>
        </p:txBody>
      </p:sp>
      <p:sp>
        <p:nvSpPr>
          <p:cNvPr id="11" name="Text 8"/>
          <p:cNvSpPr/>
          <p:nvPr/>
        </p:nvSpPr>
        <p:spPr>
          <a:xfrm>
            <a:off x="4023360" y="3346704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jobs expected to be created globally in the VT sector by 2028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7004304" y="2615184"/>
            <a:ext cx="2999232" cy="1609344"/>
          </a:xfrm>
          <a:prstGeom prst="roundRect">
            <a:avLst>
              <a:gd name="adj" fmla="val 7386"/>
            </a:avLst>
          </a:prstGeom>
          <a:solidFill>
            <a:srgbClr val="FFFFFF">
              <a:alpha val="12000"/>
            </a:srgbClr>
          </a:solidFill>
          <a:ln w="9525">
            <a:solidFill>
              <a:srgbClr val="FFFFFF">
                <a:alpha val="36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42048" y="2761488"/>
            <a:ext cx="2560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F9A7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 INDIA</a:t>
            </a:r>
            <a:endParaRPr lang="en-US" sz="2900" dirty="0"/>
          </a:p>
        </p:txBody>
      </p:sp>
      <p:sp>
        <p:nvSpPr>
          <p:cNvPr id="14" name="Text 11"/>
          <p:cNvSpPr/>
          <p:nvPr/>
        </p:nvSpPr>
        <p:spPr>
          <a:xfrm>
            <a:off x="7242048" y="3346704"/>
            <a:ext cx="25603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150" dirty="0">
                <a:solidFill>
                  <a:srgbClr val="F1E5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Placement across Tier 1 and Tier 2 cities — wherever buildings are rising</a:t>
            </a:r>
            <a:endParaRPr lang="en-US" sz="1150" dirty="0"/>
          </a:p>
        </p:txBody>
      </p:sp>
      <p:pic>
        <p:nvPicPr>
          <p:cNvPr id="15" name="Image 1" descr="/home/claude/vt/assets/stock_pros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6928" y="4498848"/>
            <a:ext cx="9555480" cy="2395728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C9B4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INDUSTRY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sector with room to grow — and to grow in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66420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1847088"/>
            <a:ext cx="402336" cy="40233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6384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786384" y="228600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demand, limited supply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786384" y="254203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 of trained VT technicians in India is far below what the industry needs.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3785616" y="166420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072" y="1847088"/>
            <a:ext cx="402336" cy="40233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4005072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8"/>
          <p:cNvSpPr/>
          <p:nvPr/>
        </p:nvSpPr>
        <p:spPr>
          <a:xfrm>
            <a:off x="4005072" y="228600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pipeline that keeps filling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4005072" y="254203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towers, metros and airports mean a steady stream of fresh installations.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7004304" y="166420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1847088"/>
            <a:ext cx="402336" cy="40233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2237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2"/>
          <p:cNvSpPr/>
          <p:nvPr/>
        </p:nvSpPr>
        <p:spPr>
          <a:xfrm>
            <a:off x="7223760" y="228600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salary growth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7223760" y="254203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Earnings climb quickly with experience, in India and in overseas markets.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566928" y="312724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3310128"/>
            <a:ext cx="402336" cy="40233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86384" y="33101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786384" y="374904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Fast-track progression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786384" y="400507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Technician to Manager is a well-worn path — and it does not take a degree.</a:t>
            </a:r>
            <a:endParaRPr lang="en-US" sz="950" dirty="0"/>
          </a:p>
        </p:txBody>
      </p:sp>
      <p:sp>
        <p:nvSpPr>
          <p:cNvPr id="25" name="Shape 18"/>
          <p:cNvSpPr/>
          <p:nvPr/>
        </p:nvSpPr>
        <p:spPr>
          <a:xfrm>
            <a:off x="3785616" y="312724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6" name="Image 5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5072" y="3310128"/>
            <a:ext cx="402336" cy="402336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4005072" y="33101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8" name="Text 20"/>
          <p:cNvSpPr/>
          <p:nvPr/>
        </p:nvSpPr>
        <p:spPr>
          <a:xfrm>
            <a:off x="4005072" y="374904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job stability</a:t>
            </a:r>
            <a:endParaRPr lang="en-US" sz="1250" dirty="0"/>
          </a:p>
        </p:txBody>
      </p:sp>
      <p:sp>
        <p:nvSpPr>
          <p:cNvPr id="29" name="Text 21"/>
          <p:cNvSpPr/>
          <p:nvPr/>
        </p:nvSpPr>
        <p:spPr>
          <a:xfrm>
            <a:off x="4005072" y="400507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installed lift needs lifetime servicing, so the work does not dry up.</a:t>
            </a:r>
            <a:endParaRPr lang="en-US" sz="950" dirty="0"/>
          </a:p>
        </p:txBody>
      </p:sp>
      <p:sp>
        <p:nvSpPr>
          <p:cNvPr id="30" name="Shape 22"/>
          <p:cNvSpPr/>
          <p:nvPr/>
        </p:nvSpPr>
        <p:spPr>
          <a:xfrm>
            <a:off x="7004304" y="3127248"/>
            <a:ext cx="2999232" cy="1298448"/>
          </a:xfrm>
          <a:prstGeom prst="roundRect">
            <a:avLst>
              <a:gd name="adj" fmla="val 9859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31" name="Image 6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3760" y="3310128"/>
            <a:ext cx="402336" cy="402336"/>
          </a:xfrm>
          <a:prstGeom prst="rect">
            <a:avLst/>
          </a:prstGeom>
        </p:spPr>
      </p:pic>
      <p:sp>
        <p:nvSpPr>
          <p:cNvPr id="32" name="Text 23"/>
          <p:cNvSpPr/>
          <p:nvPr/>
        </p:nvSpPr>
        <p:spPr>
          <a:xfrm>
            <a:off x="7223760" y="33101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3" name="Text 24"/>
          <p:cNvSpPr/>
          <p:nvPr/>
        </p:nvSpPr>
        <p:spPr>
          <a:xfrm>
            <a:off x="7223760" y="3749040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mobility</a:t>
            </a:r>
            <a:endParaRPr lang="en-US" sz="1250" dirty="0"/>
          </a:p>
        </p:txBody>
      </p:sp>
      <p:sp>
        <p:nvSpPr>
          <p:cNvPr id="34" name="Text 25"/>
          <p:cNvSpPr/>
          <p:nvPr/>
        </p:nvSpPr>
        <p:spPr>
          <a:xfrm>
            <a:off x="7223760" y="4005072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 skills are portable — Indian technicians are recruited worldwide.</a:t>
            </a:r>
            <a:endParaRPr lang="en-US" sz="950" dirty="0"/>
          </a:p>
        </p:txBody>
      </p:sp>
      <p:sp>
        <p:nvSpPr>
          <p:cNvPr id="35" name="Shape 26"/>
          <p:cNvSpPr/>
          <p:nvPr/>
        </p:nvSpPr>
        <p:spPr>
          <a:xfrm>
            <a:off x="566928" y="4754880"/>
            <a:ext cx="9555480" cy="1591056"/>
          </a:xfrm>
          <a:prstGeom prst="roundRect">
            <a:avLst>
              <a:gd name="adj" fmla="val 8046"/>
            </a:avLst>
          </a:prstGeom>
          <a:solidFill>
            <a:srgbClr val="F6F1F8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36" name="Text 27"/>
          <p:cNvSpPr/>
          <p:nvPr/>
        </p:nvSpPr>
        <p:spPr>
          <a:xfrm>
            <a:off x="877824" y="4919472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the industry is heading</a:t>
            </a:r>
            <a:endParaRPr lang="en-US" sz="1500" dirty="0"/>
          </a:p>
        </p:txBody>
      </p:sp>
      <p:sp>
        <p:nvSpPr>
          <p:cNvPr id="37" name="Text 28"/>
          <p:cNvSpPr/>
          <p:nvPr/>
        </p:nvSpPr>
        <p:spPr>
          <a:xfrm>
            <a:off x="877824" y="528523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Rapid urbanisation</a:t>
            </a:r>
            <a:endParaRPr lang="en-US" sz="1150" dirty="0"/>
          </a:p>
        </p:txBody>
      </p:sp>
      <p:sp>
        <p:nvSpPr>
          <p:cNvPr id="38" name="Text 29"/>
          <p:cNvSpPr/>
          <p:nvPr/>
        </p:nvSpPr>
        <p:spPr>
          <a:xfrm>
            <a:off x="877824" y="5541264"/>
            <a:ext cx="21579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high-rises, malls, metros and hospitals every year.</a:t>
            </a:r>
            <a:endParaRPr lang="en-US" sz="950" dirty="0"/>
          </a:p>
        </p:txBody>
      </p:sp>
      <p:sp>
        <p:nvSpPr>
          <p:cNvPr id="39" name="Text 30"/>
          <p:cNvSpPr/>
          <p:nvPr/>
        </p:nvSpPr>
        <p:spPr>
          <a:xfrm>
            <a:off x="3163824" y="528523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elevator technology</a:t>
            </a:r>
            <a:endParaRPr lang="en-US" sz="1150" dirty="0"/>
          </a:p>
        </p:txBody>
      </p:sp>
      <p:sp>
        <p:nvSpPr>
          <p:cNvPr id="40" name="Text 31"/>
          <p:cNvSpPr/>
          <p:nvPr/>
        </p:nvSpPr>
        <p:spPr>
          <a:xfrm>
            <a:off x="3163824" y="5541264"/>
            <a:ext cx="21579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monitoring, destination control and predictive maintenance.</a:t>
            </a:r>
            <a:endParaRPr lang="en-US" sz="950" dirty="0"/>
          </a:p>
        </p:txBody>
      </p:sp>
      <p:sp>
        <p:nvSpPr>
          <p:cNvPr id="41" name="Text 32"/>
          <p:cNvSpPr/>
          <p:nvPr/>
        </p:nvSpPr>
        <p:spPr>
          <a:xfrm>
            <a:off x="5449824" y="528523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innovations</a:t>
            </a:r>
            <a:endParaRPr lang="en-US" sz="1150" dirty="0"/>
          </a:p>
        </p:txBody>
      </p:sp>
      <p:sp>
        <p:nvSpPr>
          <p:cNvPr id="42" name="Text 33"/>
          <p:cNvSpPr/>
          <p:nvPr/>
        </p:nvSpPr>
        <p:spPr>
          <a:xfrm>
            <a:off x="5449824" y="5541264"/>
            <a:ext cx="21579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Tighter codes, better rescue systems and stricter inspection regimes.</a:t>
            </a:r>
            <a:endParaRPr lang="en-US" sz="950" dirty="0"/>
          </a:p>
        </p:txBody>
      </p:sp>
      <p:sp>
        <p:nvSpPr>
          <p:cNvPr id="43" name="Text 34"/>
          <p:cNvSpPr/>
          <p:nvPr/>
        </p:nvSpPr>
        <p:spPr>
          <a:xfrm>
            <a:off x="7735824" y="5285232"/>
            <a:ext cx="2148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Energy-efficient systems</a:t>
            </a:r>
            <a:endParaRPr lang="en-US" sz="1150" dirty="0"/>
          </a:p>
        </p:txBody>
      </p:sp>
      <p:sp>
        <p:nvSpPr>
          <p:cNvPr id="44" name="Text 35"/>
          <p:cNvSpPr/>
          <p:nvPr/>
        </p:nvSpPr>
        <p:spPr>
          <a:xfrm>
            <a:off x="7735824" y="5541264"/>
            <a:ext cx="2157984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Regenerative drives and gearless machines replacing older equipment.</a:t>
            </a:r>
            <a:endParaRPr lang="en-US" sz="950" dirty="0"/>
          </a:p>
        </p:txBody>
      </p:sp>
      <p:sp>
        <p:nvSpPr>
          <p:cNvPr id="45" name="Text 36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46" name="Text 37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PROGRAMME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month. One outcome. A job.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66928" y="1645920"/>
            <a:ext cx="2231136" cy="2212848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1847088"/>
            <a:ext cx="530352" cy="53035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6384" y="184708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786384" y="25054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DAYS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786384" y="27889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786384" y="3054096"/>
            <a:ext cx="18105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Intensive full-time training — theory plus hands-on practical on live equipment.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2999232" y="1645920"/>
            <a:ext cx="2231136" cy="2212848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2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688" y="1847088"/>
            <a:ext cx="530352" cy="53035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218688" y="184708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3218688" y="25054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BENGALURU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3218688" y="27889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</a:t>
            </a:r>
            <a:endParaRPr lang="en-US" sz="950" dirty="0"/>
          </a:p>
        </p:txBody>
      </p:sp>
      <p:sp>
        <p:nvSpPr>
          <p:cNvPr id="16" name="Text 11"/>
          <p:cNvSpPr/>
          <p:nvPr/>
        </p:nvSpPr>
        <p:spPr>
          <a:xfrm>
            <a:off x="3218688" y="3054096"/>
            <a:ext cx="18105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Purpose-built training centre at Peenya Industrial Area, Bengaluru.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5431536" y="1645920"/>
            <a:ext cx="2231136" cy="2212848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8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1847088"/>
            <a:ext cx="530352" cy="53035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650992" y="184708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5650992" y="25054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 &amp; ABOVE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5650992" y="27889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950" dirty="0"/>
          </a:p>
        </p:txBody>
      </p:sp>
      <p:sp>
        <p:nvSpPr>
          <p:cNvPr id="22" name="Text 16"/>
          <p:cNvSpPr/>
          <p:nvPr/>
        </p:nvSpPr>
        <p:spPr>
          <a:xfrm>
            <a:off x="5650992" y="3054096"/>
            <a:ext cx="18105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ITI, Diploma and Degree holders in Mechanical, Electrical, Electronics and allied trades.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7863840" y="1645920"/>
            <a:ext cx="2231136" cy="2212848"/>
          </a:xfrm>
          <a:prstGeom prst="roundRect">
            <a:avLst>
              <a:gd name="adj" fmla="val 578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4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3296" y="1847088"/>
            <a:ext cx="530352" cy="530352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8083296" y="1847088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700" dirty="0"/>
          </a:p>
        </p:txBody>
      </p:sp>
      <p:sp>
        <p:nvSpPr>
          <p:cNvPr id="26" name="Text 19"/>
          <p:cNvSpPr/>
          <p:nvPr/>
        </p:nvSpPr>
        <p:spPr>
          <a:xfrm>
            <a:off x="8083296" y="2505456"/>
            <a:ext cx="1874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GUARANTEED</a:t>
            </a:r>
            <a:endParaRPr lang="en-US" sz="1500" dirty="0"/>
          </a:p>
        </p:txBody>
      </p:sp>
      <p:sp>
        <p:nvSpPr>
          <p:cNvPr id="27" name="Text 20"/>
          <p:cNvSpPr/>
          <p:nvPr/>
        </p:nvSpPr>
        <p:spPr>
          <a:xfrm>
            <a:off x="8083296" y="2788920"/>
            <a:ext cx="18288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kern="0" spc="14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PLACEMENT</a:t>
            </a:r>
            <a:endParaRPr lang="en-US" sz="950" dirty="0"/>
          </a:p>
        </p:txBody>
      </p:sp>
      <p:sp>
        <p:nvSpPr>
          <p:cNvPr id="28" name="Text 21"/>
          <p:cNvSpPr/>
          <p:nvPr/>
        </p:nvSpPr>
        <p:spPr>
          <a:xfrm>
            <a:off x="8083296" y="3054096"/>
            <a:ext cx="181051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350"/>
              </a:lnSpc>
              <a:buNone/>
            </a:pPr>
            <a:r>
              <a:rPr lang="en-US" sz="10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 with a VT company across Tier 1 and Tier 2 cities, PAN India.</a:t>
            </a:r>
            <a:endParaRPr lang="en-US" sz="1000" dirty="0"/>
          </a:p>
        </p:txBody>
      </p:sp>
      <p:sp>
        <p:nvSpPr>
          <p:cNvPr id="29" name="Shape 22"/>
          <p:cNvSpPr/>
          <p:nvPr/>
        </p:nvSpPr>
        <p:spPr>
          <a:xfrm>
            <a:off x="566928" y="4041648"/>
            <a:ext cx="5577840" cy="2176272"/>
          </a:xfrm>
          <a:prstGeom prst="roundRect">
            <a:avLst>
              <a:gd name="adj" fmla="val 5882"/>
            </a:avLst>
          </a:prstGeom>
          <a:solidFill>
            <a:srgbClr val="F6F1F8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30" name="Text 23"/>
          <p:cNvSpPr/>
          <p:nvPr/>
        </p:nvSpPr>
        <p:spPr>
          <a:xfrm>
            <a:off x="841248" y="4206240"/>
            <a:ext cx="5029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schedule</a:t>
            </a:r>
            <a:endParaRPr lang="en-US" sz="1500" dirty="0"/>
          </a:p>
        </p:txBody>
      </p:sp>
      <p:sp>
        <p:nvSpPr>
          <p:cNvPr id="31" name="Text 24"/>
          <p:cNvSpPr/>
          <p:nvPr/>
        </p:nvSpPr>
        <p:spPr>
          <a:xfrm>
            <a:off x="841248" y="4553712"/>
            <a:ext cx="50749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7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Morning session:  9:00 AM to 1:00 PM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Afternoon session:  2:00 PM to 6:00 PM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Minimum 85% attendance required to qualify for deployment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assessments through the month and a final evaluation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4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batches so every trainee gets time on the equipment</a:t>
            </a:r>
            <a:endParaRPr lang="en-US" sz="1150" dirty="0"/>
          </a:p>
        </p:txBody>
      </p:sp>
      <p:pic>
        <p:nvPicPr>
          <p:cNvPr id="32" name="Image 5" descr="/home/claude/vt/assets/photo2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19088" y="4041648"/>
            <a:ext cx="3703320" cy="2176272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566928" y="6419088"/>
            <a:ext cx="9555480" cy="530352"/>
          </a:xfrm>
          <a:prstGeom prst="roundRect">
            <a:avLst>
              <a:gd name="adj" fmla="val 50000"/>
            </a:avLst>
          </a:prstGeom>
          <a:solidFill>
            <a:srgbClr val="4A1F5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4" name="Text 26"/>
          <p:cNvSpPr/>
          <p:nvPr/>
        </p:nvSpPr>
        <p:spPr>
          <a:xfrm>
            <a:off x="566928" y="6419088"/>
            <a:ext cx="9555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prior elevator experience needed — we train you from the ground up.</a:t>
            </a:r>
            <a:endParaRPr lang="en-US" sz="1300" dirty="0"/>
          </a:p>
        </p:txBody>
      </p:sp>
      <p:sp>
        <p:nvSpPr>
          <p:cNvPr id="35" name="Text 27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36" name="Text 28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PROGRAMME HIGHLIGHTS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get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66928" y="1664208"/>
            <a:ext cx="2231136" cy="164592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384" y="1847088"/>
            <a:ext cx="438912" cy="4389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86384" y="18470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786384" y="23591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 training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786384" y="2651760"/>
            <a:ext cx="18836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Sponsored by our partner companies. You invest your time, not your money.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2999232" y="1664208"/>
            <a:ext cx="2231136" cy="164592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8688" y="1847088"/>
            <a:ext cx="438912" cy="43891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218688" y="18470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3218688" y="23591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deployment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3218688" y="2651760"/>
            <a:ext cx="18836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Deployed with a vertical transportation company from the second month onward.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431536" y="1664208"/>
            <a:ext cx="2231136" cy="164592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1847088"/>
            <a:ext cx="438912" cy="43891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5650992" y="18470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5650992" y="23591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Pan-India placement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5650992" y="2651760"/>
            <a:ext cx="18836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Opportunities in metropolitan and Tier 2 cities right across the country.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7863840" y="1664208"/>
            <a:ext cx="2231136" cy="1645920"/>
          </a:xfrm>
          <a:prstGeom prst="roundRect">
            <a:avLst>
              <a:gd name="adj" fmla="val 7778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3296" y="1847088"/>
            <a:ext cx="438912" cy="438912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083296" y="1847088"/>
            <a:ext cx="43891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8083296" y="23591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lab training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8083296" y="2651760"/>
            <a:ext cx="18836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Machines, controllers, rails and door assemblies you actually work on.</a:t>
            </a:r>
            <a:endParaRPr lang="en-US" sz="950" dirty="0"/>
          </a:p>
        </p:txBody>
      </p:sp>
      <p:sp>
        <p:nvSpPr>
          <p:cNvPr id="25" name="Shape 18"/>
          <p:cNvSpPr/>
          <p:nvPr/>
        </p:nvSpPr>
        <p:spPr>
          <a:xfrm>
            <a:off x="566928" y="3493008"/>
            <a:ext cx="9555480" cy="1408176"/>
          </a:xfrm>
          <a:prstGeom prst="roundRect">
            <a:avLst>
              <a:gd name="adj" fmla="val 9091"/>
            </a:avLst>
          </a:prstGeom>
          <a:solidFill>
            <a:srgbClr val="FDF3EC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6" name="Image 5" descr="/home/claude/vt/assets/skillindia_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248" y="3648456"/>
            <a:ext cx="859536" cy="1069848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883664" y="3712464"/>
            <a:ext cx="7863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E3C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Certified under Skill India</a:t>
            </a:r>
            <a:endParaRPr lang="en-US" sz="1600" dirty="0"/>
          </a:p>
        </p:txBody>
      </p:sp>
      <p:sp>
        <p:nvSpPr>
          <p:cNvPr id="28" name="Text 20"/>
          <p:cNvSpPr/>
          <p:nvPr/>
        </p:nvSpPr>
        <p:spPr>
          <a:xfrm>
            <a:off x="1883664" y="4041648"/>
            <a:ext cx="79095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500"/>
              </a:lnSpc>
              <a:buNone/>
            </a:pPr>
            <a:r>
              <a:rPr lang="en-US" sz="11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Skill India is a Government of India initiative for training the Indian workforce with industry-relevant skills. On completing the programme you receive a course completion certificate recognised under it — a credential employers right across the country understand.</a:t>
            </a:r>
            <a:endParaRPr lang="en-US" sz="1100" dirty="0"/>
          </a:p>
        </p:txBody>
      </p:sp>
      <p:pic>
        <p:nvPicPr>
          <p:cNvPr id="29" name="Image 6" descr="/home/claude/vt/assets/photo4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66928" y="5102352"/>
            <a:ext cx="3108960" cy="1572768"/>
          </a:xfrm>
          <a:prstGeom prst="rect">
            <a:avLst/>
          </a:prstGeom>
        </p:spPr>
      </p:pic>
      <p:pic>
        <p:nvPicPr>
          <p:cNvPr id="30" name="Image 7" descr="/home/claude/vt/assets/photo7.jp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785616" y="5102352"/>
            <a:ext cx="3108960" cy="1572768"/>
          </a:xfrm>
          <a:prstGeom prst="rect">
            <a:avLst/>
          </a:prstGeom>
        </p:spPr>
      </p:pic>
      <p:pic>
        <p:nvPicPr>
          <p:cNvPr id="31" name="Image 8" descr="/home/claude/vt/assets/photo3.jp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7013448" y="5102352"/>
            <a:ext cx="3108960" cy="1572768"/>
          </a:xfrm>
          <a:prstGeom prst="rect">
            <a:avLst/>
          </a:prstGeom>
        </p:spPr>
      </p:pic>
      <p:sp>
        <p:nvSpPr>
          <p:cNvPr id="32" name="Text 21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33" name="Text 22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ELIGIBILITY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2237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can apply</a:t>
            </a:r>
            <a:endParaRPr lang="en-US" sz="3400" dirty="0"/>
          </a:p>
        </p:txBody>
      </p:sp>
      <p:sp>
        <p:nvSpPr>
          <p:cNvPr id="5" name="Shape 2"/>
          <p:cNvSpPr/>
          <p:nvPr/>
        </p:nvSpPr>
        <p:spPr>
          <a:xfrm>
            <a:off x="566928" y="1664208"/>
            <a:ext cx="4846320" cy="2615184"/>
          </a:xfrm>
          <a:prstGeom prst="roundRect">
            <a:avLst>
              <a:gd name="adj" fmla="val 4895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859536" y="1847088"/>
            <a:ext cx="4206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qualify if you are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59536" y="2231136"/>
            <a:ext cx="4297680" cy="1965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ITI holder — Electrical, Mechanical, Fitter, Turner, Electronics or an allied trade</a:t>
            </a:r>
            <a:endParaRPr lang="en-US" sz="1200" dirty="0"/>
          </a:p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Diploma or Degree holder in an engineering discipline</a:t>
            </a:r>
            <a:endParaRPr lang="en-US" sz="1200" dirty="0"/>
          </a:p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existing vertical transportation professional looking to formalise your skills</a:t>
            </a:r>
            <a:endParaRPr lang="en-US" sz="1200" dirty="0"/>
          </a:p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Aged between 18 and 30 years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6928" y="4498848"/>
            <a:ext cx="4846320" cy="1920240"/>
          </a:xfrm>
          <a:prstGeom prst="roundRect">
            <a:avLst>
              <a:gd name="adj" fmla="val 6667"/>
            </a:avLst>
          </a:prstGeom>
          <a:solidFill>
            <a:srgbClr val="FDF3EC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59536" y="466344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you also need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59536" y="5029200"/>
            <a:ext cx="4297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Physically fit and comfortable working at heights</a:t>
            </a:r>
            <a:endParaRPr lang="en-US" sz="1200" dirty="0"/>
          </a:p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 reading of English or Hindi instructions</a:t>
            </a:r>
            <a:endParaRPr lang="en-US" sz="1200" dirty="0"/>
          </a:p>
          <a:p>
            <a:pPr marL="152400" indent="-152400">
              <a:lnSpc>
                <a:spcPts val="1800"/>
              </a:lnSpc>
              <a:spcAft>
                <a:spcPts val="600"/>
              </a:spcAft>
              <a:buSzPct val="100000"/>
              <a:buChar char="▪"/>
            </a:pPr>
            <a:r>
              <a:rPr lang="en-US" sz="120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Willingness to be deployed at project sites across India</a:t>
            </a:r>
            <a:endParaRPr lang="en-US" sz="1200" dirty="0"/>
          </a:p>
        </p:txBody>
      </p:sp>
      <p:pic>
        <p:nvPicPr>
          <p:cNvPr id="11" name="Image 1" descr="/home/claude/vt/assets/photo3.jp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79008" y="1664208"/>
            <a:ext cx="4343400" cy="2615184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5779008" y="4498848"/>
            <a:ext cx="4343400" cy="19202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6053328" y="4663440"/>
            <a:ext cx="3749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Documents to carry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6053328" y="5029200"/>
            <a:ext cx="37947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7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 / Diploma / Degree certificate and marks cards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Aadhaar card and two passport-size photographs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10th standard marks card</a:t>
            </a:r>
            <a:endParaRPr lang="en-US" sz="1150" dirty="0"/>
          </a:p>
          <a:p>
            <a:pPr marL="152400" indent="-152400">
              <a:lnSpc>
                <a:spcPts val="17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Bank account details and a copy of your resume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566928" y="6510528"/>
            <a:ext cx="9555480" cy="475488"/>
          </a:xfrm>
          <a:prstGeom prst="roundRect">
            <a:avLst>
              <a:gd name="adj" fmla="val 50000"/>
            </a:avLst>
          </a:prstGeom>
          <a:solidFill>
            <a:srgbClr val="4A1F52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2"/>
          <p:cNvSpPr/>
          <p:nvPr/>
        </p:nvSpPr>
        <p:spPr>
          <a:xfrm>
            <a:off x="566928" y="6510528"/>
            <a:ext cx="9555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Fresh pass-outs and candidates who qualified years ago are both welcome.</a:t>
            </a:r>
            <a:endParaRPr lang="en-US" sz="1250" dirty="0"/>
          </a:p>
        </p:txBody>
      </p:sp>
      <p:sp>
        <p:nvSpPr>
          <p:cNvPr id="17" name="Text 13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18" name="Text 14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· PART 1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Classroom theory that builds the foundation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700784"/>
            <a:ext cx="4617720" cy="210312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1920240"/>
            <a:ext cx="420624" cy="4206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04672" y="19202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4"/>
          <p:cNvSpPr/>
          <p:nvPr/>
        </p:nvSpPr>
        <p:spPr>
          <a:xfrm>
            <a:off x="1353312" y="1920240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aspects of elevators</a:t>
            </a:r>
            <a:endParaRPr lang="en-US" sz="1400" dirty="0"/>
          </a:p>
        </p:txBody>
      </p:sp>
      <p:sp>
        <p:nvSpPr>
          <p:cNvPr id="9" name="Text 5"/>
          <p:cNvSpPr/>
          <p:nvPr/>
        </p:nvSpPr>
        <p:spPr>
          <a:xfrm>
            <a:off x="841248" y="2432304"/>
            <a:ext cx="4114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elevators — traction, hydraulic, MRL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Cars, counterweights, guide rails and buffers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Gear and gearless machines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Shaft structure, pit design and maintenance</a:t>
            </a:r>
            <a:endParaRPr lang="en-US" sz="1050" dirty="0"/>
          </a:p>
        </p:txBody>
      </p:sp>
      <p:sp>
        <p:nvSpPr>
          <p:cNvPr id="10" name="Shape 6"/>
          <p:cNvSpPr/>
          <p:nvPr/>
        </p:nvSpPr>
        <p:spPr>
          <a:xfrm>
            <a:off x="5413248" y="1700784"/>
            <a:ext cx="4617720" cy="210312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1920240"/>
            <a:ext cx="420624" cy="42062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650992" y="192024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8"/>
          <p:cNvSpPr/>
          <p:nvPr/>
        </p:nvSpPr>
        <p:spPr>
          <a:xfrm>
            <a:off x="6199632" y="1920240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Electrical aspects of elevators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5687568" y="2432304"/>
            <a:ext cx="4114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Basics of electricity and control systems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Control panels and logic circuits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Automatic Rescue Devices (ARD) and UPS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Door sensors, switches, relays and wiring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 control and inverter drive systems</a:t>
            </a:r>
            <a:endParaRPr lang="en-US" sz="1050" dirty="0"/>
          </a:p>
        </p:txBody>
      </p:sp>
      <p:sp>
        <p:nvSpPr>
          <p:cNvPr id="15" name="Shape 10"/>
          <p:cNvSpPr/>
          <p:nvPr/>
        </p:nvSpPr>
        <p:spPr>
          <a:xfrm>
            <a:off x="566928" y="4005072"/>
            <a:ext cx="4617720" cy="210312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4224528"/>
            <a:ext cx="420624" cy="42062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04672" y="4224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1353312" y="4224528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in vertical transportation</a:t>
            </a:r>
            <a:endParaRPr lang="en-US" sz="1400" dirty="0"/>
          </a:p>
        </p:txBody>
      </p:sp>
      <p:sp>
        <p:nvSpPr>
          <p:cNvPr id="19" name="Text 13"/>
          <p:cNvSpPr/>
          <p:nvPr/>
        </p:nvSpPr>
        <p:spPr>
          <a:xfrm>
            <a:off x="841248" y="4736592"/>
            <a:ext cx="4114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use of Personal Protective Equipment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procedures, safety circuits and alarms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 safety, shaft protection, top-of-car work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Rescue operations and inspection protocols</a:t>
            </a:r>
            <a:endParaRPr lang="en-US" sz="1050" dirty="0"/>
          </a:p>
        </p:txBody>
      </p:sp>
      <p:sp>
        <p:nvSpPr>
          <p:cNvPr id="20" name="Shape 14"/>
          <p:cNvSpPr/>
          <p:nvPr/>
        </p:nvSpPr>
        <p:spPr>
          <a:xfrm>
            <a:off x="5413248" y="4005072"/>
            <a:ext cx="4617720" cy="2103120"/>
          </a:xfrm>
          <a:prstGeom prst="roundRect">
            <a:avLst>
              <a:gd name="adj" fmla="val 6087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0992" y="4224528"/>
            <a:ext cx="420624" cy="42062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5650992" y="422452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6199632" y="4224528"/>
            <a:ext cx="36118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 skills for the workplace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5687568" y="4736592"/>
            <a:ext cx="411480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Communication with clients and team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ethics and site behaviour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writing and documentation</a:t>
            </a:r>
            <a:endParaRPr lang="en-US" sz="1050" dirty="0"/>
          </a:p>
          <a:p>
            <a:pPr marL="152400" indent="-1524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0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preparation and job readiness</a:t>
            </a:r>
            <a:endParaRPr lang="en-US" sz="1050" dirty="0"/>
          </a:p>
        </p:txBody>
      </p:sp>
      <p:sp>
        <p:nvSpPr>
          <p:cNvPr id="25" name="Text 18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26" name="Text 19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vt/assets/logo_lockup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3880" y="347472"/>
            <a:ext cx="1938528" cy="46725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928" y="548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kern="0" spc="260" dirty="0">
                <a:solidFill>
                  <a:srgbClr val="B450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· PART 2</a:t>
            </a:r>
            <a:endParaRPr lang="en-US" sz="1150" dirty="0"/>
          </a:p>
        </p:txBody>
      </p:sp>
      <p:sp>
        <p:nvSpPr>
          <p:cNvPr id="4" name="Text 1"/>
          <p:cNvSpPr/>
          <p:nvPr/>
        </p:nvSpPr>
        <p:spPr>
          <a:xfrm>
            <a:off x="566928" y="841248"/>
            <a:ext cx="7315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Hands-on practical training on real equipment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66928" y="1700784"/>
            <a:ext cx="5989320" cy="82296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6" name="Image 1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1883664"/>
            <a:ext cx="457200" cy="4572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68096" y="188366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1353312" y="1810512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Template installation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1353312" y="2048256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technical drawings, recording measurements accurately, and crafting installation templates from wood or metal.</a:t>
            </a:r>
            <a:endParaRPr lang="en-US" sz="950" dirty="0"/>
          </a:p>
        </p:txBody>
      </p:sp>
      <p:sp>
        <p:nvSpPr>
          <p:cNvPr id="10" name="Shape 6"/>
          <p:cNvSpPr/>
          <p:nvPr/>
        </p:nvSpPr>
        <p:spPr>
          <a:xfrm>
            <a:off x="566928" y="2633472"/>
            <a:ext cx="5989320" cy="82296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1" name="Image 2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2816352"/>
            <a:ext cx="457200" cy="4572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68096" y="28163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1353312" y="2743200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rail installation</a:t>
            </a:r>
            <a:endParaRPr lang="en-US" sz="1250" dirty="0"/>
          </a:p>
        </p:txBody>
      </p:sp>
      <p:sp>
        <p:nvSpPr>
          <p:cNvPr id="14" name="Text 9"/>
          <p:cNvSpPr/>
          <p:nvPr/>
        </p:nvSpPr>
        <p:spPr>
          <a:xfrm>
            <a:off x="1353312" y="2980944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Guide rails, brackets and clips; installing and aligning rails in the shaft to DBG standards; checking for twist and misalignment.</a:t>
            </a:r>
            <a:endParaRPr lang="en-US" sz="950" dirty="0"/>
          </a:p>
        </p:txBody>
      </p:sp>
      <p:sp>
        <p:nvSpPr>
          <p:cNvPr id="15" name="Shape 10"/>
          <p:cNvSpPr/>
          <p:nvPr/>
        </p:nvSpPr>
        <p:spPr>
          <a:xfrm>
            <a:off x="566928" y="3566160"/>
            <a:ext cx="5989320" cy="82296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16" name="Image 3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3749040"/>
            <a:ext cx="457200" cy="45720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68096" y="374904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353312" y="367588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 frame and body</a:t>
            </a:r>
            <a:endParaRPr lang="en-US" sz="1250" dirty="0"/>
          </a:p>
        </p:txBody>
      </p:sp>
      <p:sp>
        <p:nvSpPr>
          <p:cNvPr id="19" name="Text 13"/>
          <p:cNvSpPr/>
          <p:nvPr/>
        </p:nvSpPr>
        <p:spPr>
          <a:xfrm>
            <a:off x="1353312" y="3913632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Components of the car frame and body, installation sequence, and getting alignment right the first time.</a:t>
            </a:r>
            <a:endParaRPr lang="en-US" sz="950" dirty="0"/>
          </a:p>
        </p:txBody>
      </p:sp>
      <p:sp>
        <p:nvSpPr>
          <p:cNvPr id="20" name="Shape 14"/>
          <p:cNvSpPr/>
          <p:nvPr/>
        </p:nvSpPr>
        <p:spPr>
          <a:xfrm>
            <a:off x="566928" y="4498848"/>
            <a:ext cx="5989320" cy="82296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1" name="Image 4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4681728"/>
            <a:ext cx="457200" cy="45720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68096" y="46817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3" name="Text 16"/>
          <p:cNvSpPr/>
          <p:nvPr/>
        </p:nvSpPr>
        <p:spPr>
          <a:xfrm>
            <a:off x="1353312" y="4608576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Landing and car doors</a:t>
            </a:r>
            <a:endParaRPr lang="en-US" sz="1250" dirty="0"/>
          </a:p>
        </p:txBody>
      </p:sp>
      <p:sp>
        <p:nvSpPr>
          <p:cNvPr id="24" name="Text 17"/>
          <p:cNvSpPr/>
          <p:nvPr/>
        </p:nvSpPr>
        <p:spPr>
          <a:xfrm>
            <a:off x="1353312" y="4846320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Door components and how they function; installing and aligning car doors and landing doors, mechanical and electrical.</a:t>
            </a:r>
            <a:endParaRPr lang="en-US" sz="950" dirty="0"/>
          </a:p>
        </p:txBody>
      </p:sp>
      <p:sp>
        <p:nvSpPr>
          <p:cNvPr id="25" name="Shape 18"/>
          <p:cNvSpPr/>
          <p:nvPr/>
        </p:nvSpPr>
        <p:spPr>
          <a:xfrm>
            <a:off x="566928" y="5431536"/>
            <a:ext cx="5989320" cy="822960"/>
          </a:xfrm>
          <a:prstGeom prst="roundRect">
            <a:avLst>
              <a:gd name="adj" fmla="val 15556"/>
            </a:avLst>
          </a:prstGeom>
          <a:solidFill>
            <a:srgbClr val="FFFFFF"/>
          </a:solidFill>
          <a:ln w="9525">
            <a:solidFill>
              <a:srgbClr val="EDE6F0"/>
            </a:solidFill>
            <a:prstDash val="solid"/>
          </a:ln>
          <a:effectLst>
            <a:outerShdw blurRad="177800" dist="38100" dir="5400000" algn="bl" rotWithShape="0">
              <a:srgbClr val="6B4A72">
                <a:alpha val="16000"/>
              </a:srgbClr>
            </a:outerShdw>
          </a:effectLst>
        </p:spPr>
      </p:sp>
      <p:pic>
        <p:nvPicPr>
          <p:cNvPr id="26" name="Image 5" descr="/home/claude/vt/assets/badge_gra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5614416"/>
            <a:ext cx="457200" cy="45720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68096" y="56144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0"/>
          <p:cNvSpPr/>
          <p:nvPr/>
        </p:nvSpPr>
        <p:spPr>
          <a:xfrm>
            <a:off x="1353312" y="5541264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A20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Testing and commissioning</a:t>
            </a:r>
            <a:endParaRPr lang="en-US" sz="1250" dirty="0"/>
          </a:p>
        </p:txBody>
      </p:sp>
      <p:sp>
        <p:nvSpPr>
          <p:cNvPr id="29" name="Text 21"/>
          <p:cNvSpPr/>
          <p:nvPr/>
        </p:nvSpPr>
        <p:spPr>
          <a:xfrm>
            <a:off x="1353312" y="5779008"/>
            <a:ext cx="49560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250"/>
              </a:lnSpc>
              <a:buNone/>
            </a:pPr>
            <a:r>
              <a:rPr lang="en-US" sz="950" dirty="0">
                <a:solidFill>
                  <a:srgbClr val="4C445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Reading electrical drawings; overhead equipment, machines, controller and rescue panels, ARD, governor, hoistway equipment and doors, car interior and bottom, operations.</a:t>
            </a:r>
            <a:endParaRPr lang="en-US" sz="950" dirty="0"/>
          </a:p>
        </p:txBody>
      </p:sp>
      <p:pic>
        <p:nvPicPr>
          <p:cNvPr id="30" name="Image 6" descr="/home/claude/vt/assets/photo4.jp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766560" y="1700784"/>
            <a:ext cx="3355848" cy="2331720"/>
          </a:xfrm>
          <a:prstGeom prst="rect">
            <a:avLst/>
          </a:prstGeom>
        </p:spPr>
      </p:pic>
      <p:pic>
        <p:nvPicPr>
          <p:cNvPr id="31" name="Image 7" descr="/home/claude/vt/assets/photo1s.jpg"/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766560" y="4160520"/>
            <a:ext cx="3355848" cy="2130552"/>
          </a:xfrm>
          <a:prstGeom prst="rect">
            <a:avLst/>
          </a:prstGeom>
        </p:spPr>
      </p:pic>
      <p:sp>
        <p:nvSpPr>
          <p:cNvPr id="32" name="Text 22"/>
          <p:cNvSpPr/>
          <p:nvPr/>
        </p:nvSpPr>
        <p:spPr>
          <a:xfrm>
            <a:off x="6766560" y="6364224"/>
            <a:ext cx="335584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trainee works on the equipment, not just watches it.</a:t>
            </a:r>
            <a:endParaRPr lang="en-US" sz="1000" dirty="0"/>
          </a:p>
        </p:txBody>
      </p:sp>
      <p:sp>
        <p:nvSpPr>
          <p:cNvPr id="33" name="Text 23"/>
          <p:cNvSpPr/>
          <p:nvPr/>
        </p:nvSpPr>
        <p:spPr>
          <a:xfrm>
            <a:off x="566928" y="7104888"/>
            <a:ext cx="6766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DeepCognix AI Labs  |  Bengaluru  |  info@deepcognix.com</a:t>
            </a:r>
            <a:endParaRPr lang="en-US" sz="850" dirty="0"/>
          </a:p>
        </p:txBody>
      </p:sp>
      <p:sp>
        <p:nvSpPr>
          <p:cNvPr id="34" name="Text 24"/>
          <p:cNvSpPr/>
          <p:nvPr/>
        </p:nvSpPr>
        <p:spPr>
          <a:xfrm>
            <a:off x="9573768" y="7104888"/>
            <a:ext cx="548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27A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2622</Words>
  <Application>Microsoft Office PowerPoint</Application>
  <PresentationFormat>Custom</PresentationFormat>
  <Paragraphs>379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DeepCognix AI 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DeepCognix AI Labs — Vertical Transportation Training</dc:title>
  <dc:subject>PptxGenJS Presentation</dc:subject>
  <dc:creator>DeepCognix AI Labs</dc:creator>
  <cp:lastModifiedBy>sumit gupta</cp:lastModifiedBy>
  <cp:revision>3</cp:revision>
  <dcterms:created xsi:type="dcterms:W3CDTF">2026-08-16T15:36:39Z</dcterms:created>
  <dcterms:modified xsi:type="dcterms:W3CDTF">2026-08-17T08:20:48Z</dcterms:modified>
</cp:coreProperties>
</file>